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5.png" ContentType="image/png"/>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79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79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798" name="PlaceHolder 4"/>
          <p:cNvSpPr>
            <a:spLocks noGrp="1"/>
          </p:cNvSpPr>
          <p:nvPr>
            <p:ph type="dt" idx="28"/>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799" name="PlaceHolder 5"/>
          <p:cNvSpPr>
            <a:spLocks noGrp="1"/>
          </p:cNvSpPr>
          <p:nvPr>
            <p:ph type="ftr" idx="29"/>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00" name="PlaceHolder 6"/>
          <p:cNvSpPr>
            <a:spLocks noGrp="1"/>
          </p:cNvSpPr>
          <p:nvPr>
            <p:ph type="sldNum" idx="30"/>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6908F45E-304A-4482-842E-E4D6BF41F3D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685800" y="1143000"/>
            <a:ext cx="5482800" cy="3082680"/>
          </a:xfrm>
          <a:prstGeom prst="rect">
            <a:avLst/>
          </a:prstGeom>
          <a:ln w="0">
            <a:noFill/>
          </a:ln>
        </p:spPr>
      </p:sp>
      <p:sp>
        <p:nvSpPr>
          <p:cNvPr id="853" name="PlaceHolder 2"/>
          <p:cNvSpPr>
            <a:spLocks noGrp="1"/>
          </p:cNvSpPr>
          <p:nvPr>
            <p:ph type="body"/>
          </p:nvPr>
        </p:nvSpPr>
        <p:spPr>
          <a:xfrm>
            <a:off x="685800" y="4400640"/>
            <a:ext cx="5482800" cy="35967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Understanding these changes can help in anticipating future technological trends and their potential impact on the organization.</a:t>
            </a:r>
            <a:endParaRPr b="0" lang="en-US" sz="2000" spc="-1" strike="noStrike">
              <a:latin typeface="Arial"/>
            </a:endParaRPr>
          </a:p>
        </p:txBody>
      </p:sp>
      <p:sp>
        <p:nvSpPr>
          <p:cNvPr id="854" name="PlaceHolder 3"/>
          <p:cNvSpPr>
            <a:spLocks noGrp="1"/>
          </p:cNvSpPr>
          <p:nvPr>
            <p:ph type="sldNum" idx="31"/>
          </p:nvPr>
        </p:nvSpPr>
        <p:spPr>
          <a:xfrm>
            <a:off x="3884760" y="8685360"/>
            <a:ext cx="2968200" cy="4550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FA6AF68-89BA-4C07-BDC4-BBB6C97189D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685800" y="1143000"/>
            <a:ext cx="5482800" cy="3082680"/>
          </a:xfrm>
          <a:prstGeom prst="rect">
            <a:avLst/>
          </a:prstGeom>
          <a:ln w="0">
            <a:noFill/>
          </a:ln>
        </p:spPr>
      </p:sp>
      <p:sp>
        <p:nvSpPr>
          <p:cNvPr id="856" name="PlaceHolder 2"/>
          <p:cNvSpPr>
            <a:spLocks noGrp="1"/>
          </p:cNvSpPr>
          <p:nvPr>
            <p:ph type="body"/>
          </p:nvPr>
        </p:nvSpPr>
        <p:spPr>
          <a:xfrm>
            <a:off x="685800" y="4400640"/>
            <a:ext cx="5482800" cy="35967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Technology has had a profound impact on daily operations in the workplace over the past two decades. It has increased the speed of operations, improved access to information and data storage, transformed employee roles and responsibilities, facilitated communication, and increased access to more qualified employees. These advancements have enabled employees to work more efficiently and effectively, leading to better decision-making and productivity.</a:t>
            </a:r>
            <a:endParaRPr b="0" lang="en-US" sz="2000" spc="-1" strike="noStrike">
              <a:latin typeface="Arial"/>
            </a:endParaRPr>
          </a:p>
        </p:txBody>
      </p:sp>
      <p:sp>
        <p:nvSpPr>
          <p:cNvPr id="857" name="PlaceHolder 3"/>
          <p:cNvSpPr>
            <a:spLocks noGrp="1"/>
          </p:cNvSpPr>
          <p:nvPr>
            <p:ph type="sldNum" idx="32"/>
          </p:nvPr>
        </p:nvSpPr>
        <p:spPr>
          <a:xfrm>
            <a:off x="3884760" y="8685360"/>
            <a:ext cx="2968200" cy="4550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654A8ECA-DDDF-40F6-A27B-9ECADDF9480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685800" y="1143000"/>
            <a:ext cx="5482800" cy="3082680"/>
          </a:xfrm>
          <a:prstGeom prst="rect">
            <a:avLst/>
          </a:prstGeom>
          <a:ln w="0">
            <a:noFill/>
          </a:ln>
        </p:spPr>
      </p:sp>
      <p:sp>
        <p:nvSpPr>
          <p:cNvPr id="859" name="PlaceHolder 2"/>
          <p:cNvSpPr>
            <a:spLocks noGrp="1"/>
          </p:cNvSpPr>
          <p:nvPr>
            <p:ph type="body"/>
          </p:nvPr>
        </p:nvSpPr>
        <p:spPr>
          <a:xfrm>
            <a:off x="685800" y="4400640"/>
            <a:ext cx="5482800" cy="35967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impact of technology on communication in a 20-year-old multinational software company has been profound. From transforming internal communication to enhancing external engagement and collaboration, technology has revolutionized the way our company operate and interact with this stakeholders.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utilization of customer support portals, chatbots, and AI-powered analytics tools has enhanced the company’s ability to provide proactive and personalized support to its global customer base. Additionally, social media monitoring and sentiment analysis tools have allowed companies to gain valuable insights into customer preferences and sentiments, thereby refining their communication strategies.</a:t>
            </a:r>
            <a:endParaRPr b="0" lang="en-US" sz="2000" spc="-1" strike="noStrike">
              <a:latin typeface="Arial"/>
            </a:endParaRPr>
          </a:p>
        </p:txBody>
      </p:sp>
      <p:sp>
        <p:nvSpPr>
          <p:cNvPr id="860" name="PlaceHolder 3"/>
          <p:cNvSpPr>
            <a:spLocks noGrp="1"/>
          </p:cNvSpPr>
          <p:nvPr>
            <p:ph type="sldNum" idx="33"/>
          </p:nvPr>
        </p:nvSpPr>
        <p:spPr>
          <a:xfrm>
            <a:off x="3884760" y="8685360"/>
            <a:ext cx="2968200" cy="4550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E80B02DC-56EE-46E2-B419-D0A2EB50577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685800" y="1143000"/>
            <a:ext cx="5482800" cy="3082680"/>
          </a:xfrm>
          <a:prstGeom prst="rect">
            <a:avLst/>
          </a:prstGeom>
          <a:ln w="0">
            <a:noFill/>
          </a:ln>
        </p:spPr>
      </p:sp>
      <p:sp>
        <p:nvSpPr>
          <p:cNvPr id="862" name="PlaceHolder 2"/>
          <p:cNvSpPr>
            <a:spLocks noGrp="1"/>
          </p:cNvSpPr>
          <p:nvPr>
            <p:ph type="body"/>
          </p:nvPr>
        </p:nvSpPr>
        <p:spPr>
          <a:xfrm>
            <a:off x="685800" y="4400640"/>
            <a:ext cx="5482800" cy="35967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Thank you for giving me your time and attention.</a:t>
            </a:r>
            <a:endParaRPr b="0" lang="en-US" sz="2000" spc="-1" strike="noStrike">
              <a:latin typeface="Arial"/>
            </a:endParaRPr>
          </a:p>
        </p:txBody>
      </p:sp>
      <p:sp>
        <p:nvSpPr>
          <p:cNvPr id="863" name="PlaceHolder 3"/>
          <p:cNvSpPr>
            <a:spLocks noGrp="1"/>
          </p:cNvSpPr>
          <p:nvPr>
            <p:ph type="sldNum" idx="34"/>
          </p:nvPr>
        </p:nvSpPr>
        <p:spPr>
          <a:xfrm>
            <a:off x="3884760" y="8685360"/>
            <a:ext cx="2968200" cy="45504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AE38D13F-C21F-42F5-878A-78005CA3C246}"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3361932-BC5A-40EE-8D71-86E1550C51E1}"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2ECCF22-088A-4E4D-9205-897A683FF79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CFEA411D-DB31-42F9-8EF7-84BBCF497BA0}"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2C9000A5-17E0-4A22-8B4A-9A34582FC0CF}"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FE0D994C-A45B-426E-868F-C9CA63894519}"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56AB4DE5-92EF-4B8F-8505-595572EC8FBB}"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09C5B371-0417-4F3D-9BC0-90E4927DD268}"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8E731334-EA47-4575-88BE-81C7AE34A359}"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D400A85A-B26E-43A1-9DEA-211464329E6A}"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1F91A66F-F08C-4644-BF7A-FBAEEC56E84C}" type="slidenum">
              <a:t>&lt;#&gt;</a:t>
            </a:fld>
          </a:p>
        </p:txBody>
      </p:sp>
      <p:sp>
        <p:nvSpPr>
          <p:cNvPr id="9" name="PlaceHolder 8"/>
          <p:cNvSpPr>
            <a:spLocks noGrp="1"/>
          </p:cNvSpPr>
          <p:nvPr>
            <p:ph type="dt" idx="27"/>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8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DAA29D37-7C39-460B-BEAC-75642252C616}" type="slidenum">
              <a:t>&lt;#&gt;</a:t>
            </a:fld>
          </a:p>
        </p:txBody>
      </p:sp>
      <p:sp>
        <p:nvSpPr>
          <p:cNvPr id="11" name="PlaceHolder 10"/>
          <p:cNvSpPr>
            <a:spLocks noGrp="1"/>
          </p:cNvSpPr>
          <p:nvPr>
            <p:ph type="dt" idx="27"/>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3E397AD-F532-4E9C-9334-B9DDC1E5B5F5}"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3F4D10F-34E9-471E-B58C-6F46E375B807}"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D0B12C5-938A-4BB2-8CED-42B65AA02B26}"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BF2A05C-4370-44E6-BD9E-4732506044E3}"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70B96D6-30D7-4536-99B1-54FFEC3049D4}"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66EE6C8-AA14-4339-8BD5-9ED9541D747A}"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3C5DB78-870C-4298-92BD-A86A6CDABD9B}"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3E22D66-C3C1-4AC2-92BB-4AAD81DB0AF5}"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3EB08E7-FC32-4C32-9C03-46D04D28EC4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BD94E63-FB6B-4115-AB0A-1E430B081EE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2833EE6-F640-443F-B24D-8189F33EB5E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8A31782-4027-4166-A651-033B37046F6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9A5228A-9800-4CFD-A6C2-57BB21EBDDDE}"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3570877-AE68-41CF-AB73-4DB22DCAEA72}"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3007A45-3FD1-477D-9707-D7FF095E24B2}"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35F914C-E158-4C07-ABB7-BAFB879490F1}"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188B62A-69A1-4B5A-8081-B4F331D8B0EC}"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850CCCC-89CE-4A4A-BD02-9B5F99F3199B}"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9020CB2-C714-4679-A0B5-D2A6FF6995FA}"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0839A13-08FE-46AF-B2CA-65E117BC9922}"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2F96D81-2AF3-4B42-BF2A-D06EC756F76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4C012B7-8899-4B91-BA8C-FEE192F533D0}"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9EED37A-3CC7-42DD-9831-AA3B65CE282B}"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C27E065-1D67-4FEE-B9C1-43529E414BCD}"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E7FCECE-10C3-47EE-9141-81703D122D71}"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A19E08B-6E02-4CEE-8F4A-73F9748F2D79}"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ACD5749E-81AC-458F-A2CE-8EB5184897DF}"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2617F46F-4872-4091-A3E3-79C2E3214023}"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992DDE1B-D994-45F1-9A96-DBADD1A5E3CD}"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4F8CDDA-7624-41D0-8139-6F54C30D66DB}"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A032457-AB47-4C89-B8E0-163E82302C89}"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1388E5E-9533-4F0A-A88B-229A68EC3EE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48049C75-295A-48FC-BD2C-8692747A6809}"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B162D9D-9B20-45A2-8241-A639CA185858}"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6FE5BAD-ED17-4592-A900-E06E7CBCD6CB}"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1196E37F-639A-433B-973C-8300592B44BD}"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7B1AE190-7EDC-4453-9940-92C94ADF038B}"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49885CA-E1C3-45B4-A6DD-6870E742A060}"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834432A-8503-4B6D-9AB2-386799F49701}"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19CCA7A3-7A52-415B-A771-49FCB7E0D1A4}"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DEB58A1D-EA3E-4A32-89C2-41B8A63B2BEC}"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747A4F13-F623-4C12-A4D5-2D71E3B2161E}"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4DBF3A8-084E-4357-AC77-DF610F4E8A7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99785F57-B9CE-4757-9B6A-38A011541F7C}"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3AE73237-F560-4E7F-B988-3A8FB2876E03}"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1D7EEA2D-A66D-4B2C-A4B5-B681C1BBC585}"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3A638341-8AD7-4133-8410-BAEFE3B9E388}"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A56AD3A-227C-413B-82E6-441FE43F6A4A}"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73DCDB9B-B88F-45A9-83AB-D0F2CE3C51C5}"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A0E3AE4-18E1-4631-A82D-05B7B0558501}"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73BE3229-D9BD-4F21-A44A-C3201A4D7405}"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0228FC19-E6AB-4EC1-A905-3F07100BD6DD}"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AF3EC441-D883-4F33-A68C-F0521942EFC9}"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810B571-1D3B-4158-BECE-B800F5CE43A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13701E37-8730-4001-BDD2-C5127CB05CB5}"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4877D316-F424-4720-B447-30F6113279F2}"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7CCF5436-4570-4AF6-8F4A-83A7665E1314}"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0F0C5134-390B-4327-A2CD-62ED94240B1A}"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6B48757-FA0D-4103-A10C-86AE079DBBF7}"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4970EF41-C34C-4C73-96D9-AD33E032B8C2}"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5EF5D8A-25D3-4996-873B-232CD57BEF2F}"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4541AA9-00CE-48A7-9C05-476DE773DBF9}"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B8598AFC-2E57-4B00-BBA2-5DC1C076EAA6}"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6461B6E-7312-4688-8133-39439C4CC4E4}"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01D8139-2234-47D5-A6F1-92F13E22E86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D377DC22-7F82-4F24-9B29-77706D5CA5D2}"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FB7B380F-39FC-467A-AE95-7B3826003946}"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4E46332E-FD9E-46E8-A9D0-C1232A251BD9}"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076B3F60-ECFC-4AD9-82EF-568A4D8F672B}"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986D8A4F-9C2B-4107-81BE-B11CA81C1C4E}"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857CB971-A965-45EF-9D67-8E37180F2FEC}"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7E0BC272-9E92-4DA9-9ECA-C1232CB9A481}"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B0DB2B15-F8CC-4ADF-879E-4C5C62695A7E}"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75FBD574-8A5B-4D5C-B946-ED1134AB7908}"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E43C914D-95FE-4577-B5EF-A6E32D7D1838}"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34D720E-1C9F-407B-B6ED-6DF1DA71B64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58B4E851-F7A1-4D6C-9F1D-C184AFB7F4BC}"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0F1225AA-329F-4CE7-8CF1-5DA21BB71644}"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FD6BCF99-F42C-4E63-A0F9-94E2BDF7D735}"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300B7715-E35E-4A4A-936F-4FD9EF5AB9E0}"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C825464E-014C-4886-AB24-DB08450ACF09}"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A7A0C84D-8D2B-4D16-AE34-FE7855D5A398}"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48ADFF2E-482C-4D9F-98A5-7993AB0726F5}"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2A51D287-33D0-48AC-BE66-E36693608D9A}"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5FD10A52-1329-4FC4-B2BD-8158D19366A3}"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5B8E5905-C8C7-46AA-B416-32BBECDBA2D7}"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3F1E6E1-3278-4AE0-BE65-74E972E2824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703B46B-AEA1-43FF-A9C3-204A6C6FB192}"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EBD7B0C-8E82-42A9-8FC3-FE7F95951970}"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FF138DE-2C41-4044-BA5C-954DBD6DE896}"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875EA1E4-70A3-4C8B-8AC3-4081E0F8FEC2}"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668FB4C6-5C71-4CAF-8484-BAB8B88F65EA}"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59019A7A-D9C8-4824-A011-535A90AE899E}"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425DCD94-D486-4838-A17F-FF109CDC3AB3}"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B1CD4C8D-CFC4-40CB-A947-98E54B49DFD2}"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3FD12EB2-0441-4EA2-80F1-17423E91F70D}"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1B5739CE-C1D8-4C16-B534-8653938DA6D4}" type="slidenum">
              <a:t>&lt;#&gt;</a:t>
            </a:fld>
          </a:p>
        </p:txBody>
      </p:sp>
      <p:sp>
        <p:nvSpPr>
          <p:cNvPr id="6" name="PlaceHolder 5"/>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1" name="Group 7"/>
          <p:cNvGrpSpPr/>
          <p:nvPr/>
        </p:nvGrpSpPr>
        <p:grpSpPr>
          <a:xfrm>
            <a:off x="-14400" y="0"/>
            <a:ext cx="12050280" cy="6854400"/>
            <a:chOff x="-14400" y="0"/>
            <a:chExt cx="12050280" cy="6854400"/>
          </a:xfrm>
        </p:grpSpPr>
        <p:grpSp>
          <p:nvGrpSpPr>
            <p:cNvPr id="2" name="Group 8"/>
            <p:cNvGrpSpPr/>
            <p:nvPr/>
          </p:nvGrpSpPr>
          <p:grpSpPr>
            <a:xfrm>
              <a:off x="-14400" y="0"/>
              <a:ext cx="1217520" cy="6854400"/>
              <a:chOff x="-14400" y="0"/>
              <a:chExt cx="1217520" cy="6854400"/>
            </a:xfrm>
          </p:grpSpPr>
          <p:sp>
            <p:nvSpPr>
              <p:cNvPr id="3"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4"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0"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1"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2"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3"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15"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7"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8"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9"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20"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1"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2"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5"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6"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7"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8"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9"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30" name="Group 9"/>
            <p:cNvGrpSpPr/>
            <p:nvPr/>
          </p:nvGrpSpPr>
          <p:grpSpPr>
            <a:xfrm>
              <a:off x="11364840" y="0"/>
              <a:ext cx="671040" cy="6845040"/>
              <a:chOff x="11364840" y="0"/>
              <a:chExt cx="671040" cy="6845040"/>
            </a:xfrm>
          </p:grpSpPr>
          <p:sp>
            <p:nvSpPr>
              <p:cNvPr id="31"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2"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3"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4"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5"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6"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7"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8"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9"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0"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pic>
        <p:nvPicPr>
          <p:cNvPr id="41" name="Picture 2" descr="\\DROBO-FS\QuickDrops\JB\PPTX NG\Droplets\LightingOverlay.png"/>
          <p:cNvPicPr/>
          <p:nvPr/>
        </p:nvPicPr>
        <p:blipFill>
          <a:blip r:embed="rId4">
            <a:alphaModFix amt="30000"/>
          </a:blip>
          <a:stretch/>
        </p:blipFill>
        <p:spPr>
          <a:xfrm>
            <a:off x="0" y="0"/>
            <a:ext cx="12188520" cy="6854400"/>
          </a:xfrm>
          <a:prstGeom prst="rect">
            <a:avLst/>
          </a:prstGeom>
          <a:ln w="0">
            <a:noFill/>
          </a:ln>
        </p:spPr>
      </p:pic>
      <p:grpSp>
        <p:nvGrpSpPr>
          <p:cNvPr id="42" name="Group 10"/>
          <p:cNvGrpSpPr/>
          <p:nvPr/>
        </p:nvGrpSpPr>
        <p:grpSpPr>
          <a:xfrm>
            <a:off x="0" y="0"/>
            <a:ext cx="2301480" cy="6854400"/>
            <a:chOff x="0" y="0"/>
            <a:chExt cx="2301480" cy="6854400"/>
          </a:xfrm>
        </p:grpSpPr>
        <p:sp>
          <p:nvSpPr>
            <p:cNvPr id="43" name="Rectangle 5"/>
            <p:cNvSpPr/>
            <p:nvPr/>
          </p:nvSpPr>
          <p:spPr>
            <a:xfrm>
              <a:off x="120960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44" name="Freeform 6"/>
            <p:cNvSpPr/>
            <p:nvPr/>
          </p:nvSpPr>
          <p:spPr>
            <a:xfrm>
              <a:off x="112860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5" name="Freeform 7"/>
            <p:cNvSpPr/>
            <p:nvPr/>
          </p:nvSpPr>
          <p:spPr>
            <a:xfrm>
              <a:off x="112392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6" name="Rectangle 8"/>
            <p:cNvSpPr/>
            <p:nvPr/>
          </p:nvSpPr>
          <p:spPr>
            <a:xfrm>
              <a:off x="414360" y="9360"/>
              <a:ext cx="24840" cy="44780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47" name="Freeform 9"/>
            <p:cNvSpPr/>
            <p:nvPr/>
          </p:nvSpPr>
          <p:spPr>
            <a:xfrm>
              <a:off x="3333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 name="Freeform 10"/>
            <p:cNvSpPr/>
            <p:nvPr/>
          </p:nvSpPr>
          <p:spPr>
            <a:xfrm>
              <a:off x="190440" y="9360"/>
              <a:ext cx="148680" cy="90432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 name="Freeform 11"/>
            <p:cNvSpPr/>
            <p:nvPr/>
          </p:nvSpPr>
          <p:spPr>
            <a:xfrm>
              <a:off x="1290600" y="14400"/>
              <a:ext cx="372600" cy="179820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0" name="Freeform 12"/>
            <p:cNvSpPr/>
            <p:nvPr/>
          </p:nvSpPr>
          <p:spPr>
            <a:xfrm>
              <a:off x="1600200" y="18018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1" name="Freeform 13"/>
            <p:cNvSpPr/>
            <p:nvPr/>
          </p:nvSpPr>
          <p:spPr>
            <a:xfrm>
              <a:off x="1380960" y="9360"/>
              <a:ext cx="367920" cy="142200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2" name="Freeform 14"/>
            <p:cNvSpPr/>
            <p:nvPr/>
          </p:nvSpPr>
          <p:spPr>
            <a:xfrm>
              <a:off x="164304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3" name="Freeform 15"/>
            <p:cNvSpPr/>
            <p:nvPr/>
          </p:nvSpPr>
          <p:spPr>
            <a:xfrm>
              <a:off x="1685880" y="14209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4" name="Freeform 16"/>
            <p:cNvSpPr/>
            <p:nvPr/>
          </p:nvSpPr>
          <p:spPr>
            <a:xfrm>
              <a:off x="168588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 name="Freeform 17"/>
            <p:cNvSpPr/>
            <p:nvPr/>
          </p:nvSpPr>
          <p:spPr>
            <a:xfrm>
              <a:off x="1743120" y="4680"/>
              <a:ext cx="415440" cy="51876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 name="Freeform 18"/>
            <p:cNvSpPr/>
            <p:nvPr/>
          </p:nvSpPr>
          <p:spPr>
            <a:xfrm>
              <a:off x="211932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 name="Freeform 19"/>
            <p:cNvSpPr/>
            <p:nvPr/>
          </p:nvSpPr>
          <p:spPr>
            <a:xfrm>
              <a:off x="952560" y="4680"/>
              <a:ext cx="148680" cy="90432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8" name="Freeform 20"/>
            <p:cNvSpPr/>
            <p:nvPr/>
          </p:nvSpPr>
          <p:spPr>
            <a:xfrm>
              <a:off x="86688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9" name="Freeform 21"/>
            <p:cNvSpPr/>
            <p:nvPr/>
          </p:nvSpPr>
          <p:spPr>
            <a:xfrm>
              <a:off x="890640" y="15541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0" name="Freeform 22"/>
            <p:cNvSpPr/>
            <p:nvPr/>
          </p:nvSpPr>
          <p:spPr>
            <a:xfrm>
              <a:off x="738360" y="5622840"/>
              <a:ext cx="334440" cy="121248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1" name="Freeform 23"/>
            <p:cNvSpPr/>
            <p:nvPr/>
          </p:nvSpPr>
          <p:spPr>
            <a:xfrm>
              <a:off x="647640" y="5479920"/>
              <a:ext cx="153720" cy="15372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2" name="Freeform 24"/>
            <p:cNvSpPr/>
            <p:nvPr/>
          </p:nvSpPr>
          <p:spPr>
            <a:xfrm>
              <a:off x="66600" y="903240"/>
              <a:ext cx="186840" cy="1868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3" name="Freeform 25"/>
            <p:cNvSpPr/>
            <p:nvPr/>
          </p:nvSpPr>
          <p:spPr>
            <a:xfrm>
              <a:off x="0" y="3897360"/>
              <a:ext cx="129600" cy="26316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 name="Freeform 26"/>
            <p:cNvSpPr/>
            <p:nvPr/>
          </p:nvSpPr>
          <p:spPr>
            <a:xfrm>
              <a:off x="66600" y="414972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 name="Freeform 27"/>
            <p:cNvSpPr/>
            <p:nvPr/>
          </p:nvSpPr>
          <p:spPr>
            <a:xfrm>
              <a:off x="0" y="1644480"/>
              <a:ext cx="129600" cy="26640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6" name="Freeform 28"/>
            <p:cNvSpPr/>
            <p:nvPr/>
          </p:nvSpPr>
          <p:spPr>
            <a:xfrm>
              <a:off x="66600" y="14684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7" name="Freeform 29"/>
            <p:cNvSpPr/>
            <p:nvPr/>
          </p:nvSpPr>
          <p:spPr>
            <a:xfrm>
              <a:off x="695160" y="4680"/>
              <a:ext cx="306000" cy="155520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8" name="Freeform 30"/>
            <p:cNvSpPr/>
            <p:nvPr/>
          </p:nvSpPr>
          <p:spPr>
            <a:xfrm>
              <a:off x="57240" y="48816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9" name="Freeform 31"/>
            <p:cNvSpPr/>
            <p:nvPr/>
          </p:nvSpPr>
          <p:spPr>
            <a:xfrm>
              <a:off x="138240" y="5060880"/>
              <a:ext cx="301320" cy="177444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0" name="Freeform 32"/>
            <p:cNvSpPr/>
            <p:nvPr/>
          </p:nvSpPr>
          <p:spPr>
            <a:xfrm>
              <a:off x="561960" y="64310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1" name="Rectangle 33"/>
            <p:cNvSpPr/>
            <p:nvPr/>
          </p:nvSpPr>
          <p:spPr>
            <a:xfrm>
              <a:off x="642960" y="6610320"/>
              <a:ext cx="20160" cy="23940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72" name="Freeform 34"/>
            <p:cNvSpPr/>
            <p:nvPr/>
          </p:nvSpPr>
          <p:spPr>
            <a:xfrm>
              <a:off x="76320" y="6431040"/>
              <a:ext cx="186840" cy="18540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 name="Freeform 35"/>
            <p:cNvSpPr/>
            <p:nvPr/>
          </p:nvSpPr>
          <p:spPr>
            <a:xfrm>
              <a:off x="0" y="5978520"/>
              <a:ext cx="186840" cy="45828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4" name="Freeform 36"/>
            <p:cNvSpPr/>
            <p:nvPr/>
          </p:nvSpPr>
          <p:spPr>
            <a:xfrm>
              <a:off x="1014480" y="1801800"/>
              <a:ext cx="210600" cy="75204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5" name="Freeform 37"/>
            <p:cNvSpPr/>
            <p:nvPr/>
          </p:nvSpPr>
          <p:spPr>
            <a:xfrm>
              <a:off x="938160" y="2548080"/>
              <a:ext cx="163080" cy="15660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6" name="Freeform 38"/>
            <p:cNvSpPr/>
            <p:nvPr/>
          </p:nvSpPr>
          <p:spPr>
            <a:xfrm>
              <a:off x="595440" y="4680"/>
              <a:ext cx="634680" cy="402228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7" name="Freeform 39"/>
            <p:cNvSpPr/>
            <p:nvPr/>
          </p:nvSpPr>
          <p:spPr>
            <a:xfrm>
              <a:off x="122400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8" name="Freeform 40"/>
            <p:cNvSpPr/>
            <p:nvPr/>
          </p:nvSpPr>
          <p:spPr>
            <a:xfrm>
              <a:off x="1300320" y="1849320"/>
              <a:ext cx="105840" cy="10440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9" name="Freeform 41"/>
            <p:cNvSpPr/>
            <p:nvPr/>
          </p:nvSpPr>
          <p:spPr>
            <a:xfrm>
              <a:off x="281160" y="3417840"/>
              <a:ext cx="139320" cy="47124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0" name="Freeform 42"/>
            <p:cNvSpPr/>
            <p:nvPr/>
          </p:nvSpPr>
          <p:spPr>
            <a:xfrm>
              <a:off x="237960" y="3882960"/>
              <a:ext cx="105840" cy="10584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1" name="Freeform 43"/>
            <p:cNvSpPr/>
            <p:nvPr/>
          </p:nvSpPr>
          <p:spPr>
            <a:xfrm>
              <a:off x="4680" y="2166840"/>
              <a:ext cx="110880" cy="44892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2" name="Freeform 44"/>
            <p:cNvSpPr/>
            <p:nvPr/>
          </p:nvSpPr>
          <p:spPr>
            <a:xfrm>
              <a:off x="52560" y="2066760"/>
              <a:ext cx="105840" cy="1058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3" name="Rectangle 45"/>
            <p:cNvSpPr/>
            <p:nvPr/>
          </p:nvSpPr>
          <p:spPr>
            <a:xfrm>
              <a:off x="122868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84" name="Freeform 46"/>
            <p:cNvSpPr/>
            <p:nvPr/>
          </p:nvSpPr>
          <p:spPr>
            <a:xfrm>
              <a:off x="1319040" y="5041800"/>
              <a:ext cx="367920" cy="179820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5" name="Freeform 47"/>
            <p:cNvSpPr/>
            <p:nvPr/>
          </p:nvSpPr>
          <p:spPr>
            <a:xfrm>
              <a:off x="114768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6" name="Freeform 48"/>
            <p:cNvSpPr/>
            <p:nvPr/>
          </p:nvSpPr>
          <p:spPr>
            <a:xfrm>
              <a:off x="819000" y="3983040"/>
              <a:ext cx="344160" cy="285696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7" name="Freeform 49"/>
            <p:cNvSpPr/>
            <p:nvPr/>
          </p:nvSpPr>
          <p:spPr>
            <a:xfrm>
              <a:off x="728640" y="380700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8" name="Freeform 50"/>
            <p:cNvSpPr/>
            <p:nvPr/>
          </p:nvSpPr>
          <p:spPr>
            <a:xfrm>
              <a:off x="162396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89" name="Freeform 51"/>
            <p:cNvSpPr/>
            <p:nvPr/>
          </p:nvSpPr>
          <p:spPr>
            <a:xfrm>
              <a:off x="1405080" y="5423040"/>
              <a:ext cx="367920" cy="142200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0" name="Freeform 52"/>
            <p:cNvSpPr/>
            <p:nvPr/>
          </p:nvSpPr>
          <p:spPr>
            <a:xfrm>
              <a:off x="166680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1" name="Freeform 53"/>
            <p:cNvSpPr/>
            <p:nvPr/>
          </p:nvSpPr>
          <p:spPr>
            <a:xfrm>
              <a:off x="170964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2" name="Freeform 54"/>
            <p:cNvSpPr/>
            <p:nvPr/>
          </p:nvSpPr>
          <p:spPr>
            <a:xfrm>
              <a:off x="170964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3" name="Freeform 55"/>
            <p:cNvSpPr/>
            <p:nvPr/>
          </p:nvSpPr>
          <p:spPr>
            <a:xfrm>
              <a:off x="1766880" y="6330960"/>
              <a:ext cx="415440" cy="52344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4" name="Freeform 56"/>
            <p:cNvSpPr/>
            <p:nvPr/>
          </p:nvSpPr>
          <p:spPr>
            <a:xfrm>
              <a:off x="214776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5" name="Freeform 57"/>
            <p:cNvSpPr/>
            <p:nvPr/>
          </p:nvSpPr>
          <p:spPr>
            <a:xfrm>
              <a:off x="504720" y="9360"/>
              <a:ext cx="229680" cy="510012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96" name="Freeform 58"/>
            <p:cNvSpPr/>
            <p:nvPr/>
          </p:nvSpPr>
          <p:spPr>
            <a:xfrm>
              <a:off x="633240" y="5103720"/>
              <a:ext cx="182160" cy="18216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sp>
        <p:nvSpPr>
          <p:cNvPr id="97" name="PlaceHolder 1"/>
          <p:cNvSpPr>
            <a:spLocks noGrp="1"/>
          </p:cNvSpPr>
          <p:nvPr>
            <p:ph type="ftr" idx="1"/>
          </p:nvPr>
        </p:nvSpPr>
        <p:spPr>
          <a:xfrm>
            <a:off x="1876320" y="5410080"/>
            <a:ext cx="51213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 </a:t>
            </a:r>
            <a:endParaRPr b="0" lang="en-US" sz="1400" spc="-1" strike="noStrike">
              <a:latin typeface="Times New Roman"/>
            </a:endParaRPr>
          </a:p>
        </p:txBody>
      </p:sp>
      <p:sp>
        <p:nvSpPr>
          <p:cNvPr id="98" name="PlaceHolder 2"/>
          <p:cNvSpPr>
            <a:spLocks noGrp="1"/>
          </p:cNvSpPr>
          <p:nvPr>
            <p:ph type="sldNum" idx="2"/>
          </p:nvPr>
        </p:nvSpPr>
        <p:spPr>
          <a:xfrm>
            <a:off x="9896760" y="541008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59F85608-E715-402F-8DD3-C8654178DAD1}" type="slidenum">
              <a:rPr b="0" lang="en-US" sz="1050" spc="-1" strike="noStrike">
                <a:solidFill>
                  <a:srgbClr val="ffffff"/>
                </a:solidFill>
                <a:latin typeface="Tw Cen MT"/>
              </a:rPr>
              <a:t>22</a:t>
            </a:fld>
            <a:endParaRPr b="0" lang="en-US" sz="1050" spc="-1" strike="noStrike">
              <a:latin typeface="Times New Roman"/>
            </a:endParaRPr>
          </a:p>
        </p:txBody>
      </p:sp>
      <p:sp>
        <p:nvSpPr>
          <p:cNvPr id="99" name="PlaceHolder 3"/>
          <p:cNvSpPr>
            <a:spLocks noGrp="1"/>
          </p:cNvSpPr>
          <p:nvPr>
            <p:ph type="dt" idx="3"/>
          </p:nvPr>
        </p:nvSpPr>
        <p:spPr>
          <a:xfrm>
            <a:off x="7077600" y="541008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 </a:t>
            </a:r>
            <a:endParaRPr b="0" lang="en-US" sz="1400" spc="-1" strike="noStrike">
              <a:latin typeface="Times New Roman"/>
            </a:endParaRPr>
          </a:p>
        </p:txBody>
      </p:sp>
      <p:sp>
        <p:nvSpPr>
          <p:cNvPr id="10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38"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139" name="Group 7"/>
          <p:cNvGrpSpPr/>
          <p:nvPr/>
        </p:nvGrpSpPr>
        <p:grpSpPr>
          <a:xfrm>
            <a:off x="-14400" y="0"/>
            <a:ext cx="12050280" cy="6854400"/>
            <a:chOff x="-14400" y="0"/>
            <a:chExt cx="12050280" cy="6854400"/>
          </a:xfrm>
        </p:grpSpPr>
        <p:grpSp>
          <p:nvGrpSpPr>
            <p:cNvPr id="140" name="Group 8"/>
            <p:cNvGrpSpPr/>
            <p:nvPr/>
          </p:nvGrpSpPr>
          <p:grpSpPr>
            <a:xfrm>
              <a:off x="-14400" y="0"/>
              <a:ext cx="1217520" cy="6854400"/>
              <a:chOff x="-14400" y="0"/>
              <a:chExt cx="1217520" cy="6854400"/>
            </a:xfrm>
          </p:grpSpPr>
          <p:sp>
            <p:nvSpPr>
              <p:cNvPr id="141"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142"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3"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4"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5"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6"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7"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8"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49"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0"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1"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2"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153"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4"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5"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6"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7"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158"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59"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0"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1"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2"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3"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4"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5"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6"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167"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168" name="Group 9"/>
            <p:cNvGrpSpPr/>
            <p:nvPr/>
          </p:nvGrpSpPr>
          <p:grpSpPr>
            <a:xfrm>
              <a:off x="11364840" y="0"/>
              <a:ext cx="671040" cy="6845040"/>
              <a:chOff x="11364840" y="0"/>
              <a:chExt cx="671040" cy="6845040"/>
            </a:xfrm>
          </p:grpSpPr>
          <p:sp>
            <p:nvSpPr>
              <p:cNvPr id="169"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0"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1"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2"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3"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4"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5"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6"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7"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178"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179" name="PlaceHolder 1"/>
          <p:cNvSpPr>
            <a:spLocks noGrp="1"/>
          </p:cNvSpPr>
          <p:nvPr>
            <p:ph type="ftr" idx="4"/>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80" name="PlaceHolder 2"/>
          <p:cNvSpPr>
            <a:spLocks noGrp="1"/>
          </p:cNvSpPr>
          <p:nvPr>
            <p:ph type="sldNum" idx="5"/>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D7FC9B09-92C7-4E07-B831-9B6344E797CE}" type="slidenum">
              <a:rPr b="0" lang="en-US" sz="1050" spc="-1" strike="noStrike">
                <a:solidFill>
                  <a:srgbClr val="ffffff"/>
                </a:solidFill>
                <a:latin typeface="Tw Cen MT"/>
              </a:rPr>
              <a:t>&lt;number&gt;</a:t>
            </a:fld>
            <a:endParaRPr b="0" lang="en-US" sz="1050" spc="-1" strike="noStrike">
              <a:latin typeface="Times New Roman"/>
            </a:endParaRPr>
          </a:p>
        </p:txBody>
      </p:sp>
      <p:sp>
        <p:nvSpPr>
          <p:cNvPr id="181" name="PlaceHolder 3"/>
          <p:cNvSpPr>
            <a:spLocks noGrp="1"/>
          </p:cNvSpPr>
          <p:nvPr>
            <p:ph type="dt" idx="6"/>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220"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221" name="Group 7"/>
          <p:cNvGrpSpPr/>
          <p:nvPr/>
        </p:nvGrpSpPr>
        <p:grpSpPr>
          <a:xfrm>
            <a:off x="-14400" y="0"/>
            <a:ext cx="12050280" cy="6854400"/>
            <a:chOff x="-14400" y="0"/>
            <a:chExt cx="12050280" cy="6854400"/>
          </a:xfrm>
        </p:grpSpPr>
        <p:grpSp>
          <p:nvGrpSpPr>
            <p:cNvPr id="222" name="Group 8"/>
            <p:cNvGrpSpPr/>
            <p:nvPr/>
          </p:nvGrpSpPr>
          <p:grpSpPr>
            <a:xfrm>
              <a:off x="-14400" y="0"/>
              <a:ext cx="1217520" cy="6854400"/>
              <a:chOff x="-14400" y="0"/>
              <a:chExt cx="1217520" cy="6854400"/>
            </a:xfrm>
          </p:grpSpPr>
          <p:sp>
            <p:nvSpPr>
              <p:cNvPr id="223"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224"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25"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26"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27"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28"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29"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0"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1"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2"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3"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4"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235"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6"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7"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8"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39"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240"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1"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2"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3"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4"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5"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6"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7"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8"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249"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250" name="Group 9"/>
            <p:cNvGrpSpPr/>
            <p:nvPr/>
          </p:nvGrpSpPr>
          <p:grpSpPr>
            <a:xfrm>
              <a:off x="11364840" y="0"/>
              <a:ext cx="671040" cy="6845040"/>
              <a:chOff x="11364840" y="0"/>
              <a:chExt cx="671040" cy="6845040"/>
            </a:xfrm>
          </p:grpSpPr>
          <p:sp>
            <p:nvSpPr>
              <p:cNvPr id="251"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2"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3"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4"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5"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6"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7"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8"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59"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260"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261"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62" name="PlaceHolder 2"/>
          <p:cNvSpPr>
            <a:spLocks noGrp="1"/>
          </p:cNvSpPr>
          <p:nvPr>
            <p:ph type="body"/>
          </p:nvPr>
        </p:nvSpPr>
        <p:spPr>
          <a:xfrm>
            <a:off x="609480" y="1604520"/>
            <a:ext cx="53539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63" name="PlaceHolder 3"/>
          <p:cNvSpPr>
            <a:spLocks noGrp="1"/>
          </p:cNvSpPr>
          <p:nvPr>
            <p:ph type="body"/>
          </p:nvPr>
        </p:nvSpPr>
        <p:spPr>
          <a:xfrm>
            <a:off x="6231960" y="1604520"/>
            <a:ext cx="53539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64" name="PlaceHolder 4"/>
          <p:cNvSpPr>
            <a:spLocks noGrp="1"/>
          </p:cNvSpPr>
          <p:nvPr>
            <p:ph type="ftr" idx="7"/>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65" name="PlaceHolder 5"/>
          <p:cNvSpPr>
            <a:spLocks noGrp="1"/>
          </p:cNvSpPr>
          <p:nvPr>
            <p:ph type="sldNum" idx="8"/>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442A6E3C-26B5-4291-9608-89539C623C73}" type="slidenum">
              <a:rPr b="0" lang="en-US" sz="1050" spc="-1" strike="noStrike">
                <a:solidFill>
                  <a:srgbClr val="ffffff"/>
                </a:solidFill>
                <a:latin typeface="Tw Cen MT"/>
              </a:rPr>
              <a:t>&lt;number&gt;</a:t>
            </a:fld>
            <a:endParaRPr b="0" lang="en-US" sz="1050" spc="-1" strike="noStrike">
              <a:latin typeface="Times New Roman"/>
            </a:endParaRPr>
          </a:p>
        </p:txBody>
      </p:sp>
      <p:sp>
        <p:nvSpPr>
          <p:cNvPr id="266" name="PlaceHolder 6"/>
          <p:cNvSpPr>
            <a:spLocks noGrp="1"/>
          </p:cNvSpPr>
          <p:nvPr>
            <p:ph type="dt" idx="9"/>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03"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304" name="Group 7"/>
          <p:cNvGrpSpPr/>
          <p:nvPr/>
        </p:nvGrpSpPr>
        <p:grpSpPr>
          <a:xfrm>
            <a:off x="-14400" y="0"/>
            <a:ext cx="12050280" cy="6854400"/>
            <a:chOff x="-14400" y="0"/>
            <a:chExt cx="12050280" cy="6854400"/>
          </a:xfrm>
        </p:grpSpPr>
        <p:grpSp>
          <p:nvGrpSpPr>
            <p:cNvPr id="305" name="Group 8"/>
            <p:cNvGrpSpPr/>
            <p:nvPr/>
          </p:nvGrpSpPr>
          <p:grpSpPr>
            <a:xfrm>
              <a:off x="-14400" y="0"/>
              <a:ext cx="1217520" cy="6854400"/>
              <a:chOff x="-14400" y="0"/>
              <a:chExt cx="1217520" cy="6854400"/>
            </a:xfrm>
          </p:grpSpPr>
          <p:sp>
            <p:nvSpPr>
              <p:cNvPr id="306"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307"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08"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09"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0"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1"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2"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3"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4"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5"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6"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7"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318"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19"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0"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1"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2"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323"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4"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5"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6"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7"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8"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29"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30"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31"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32"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333" name="Group 9"/>
            <p:cNvGrpSpPr/>
            <p:nvPr/>
          </p:nvGrpSpPr>
          <p:grpSpPr>
            <a:xfrm>
              <a:off x="11364840" y="0"/>
              <a:ext cx="671040" cy="6845040"/>
              <a:chOff x="11364840" y="0"/>
              <a:chExt cx="671040" cy="6845040"/>
            </a:xfrm>
          </p:grpSpPr>
          <p:sp>
            <p:nvSpPr>
              <p:cNvPr id="334"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35"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36"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37"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38"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39"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40"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41"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42"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343"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344" name="PlaceHolder 1"/>
          <p:cNvSpPr>
            <a:spLocks noGrp="1"/>
          </p:cNvSpPr>
          <p:nvPr>
            <p:ph type="ftr" idx="10"/>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345" name="PlaceHolder 2"/>
          <p:cNvSpPr>
            <a:spLocks noGrp="1"/>
          </p:cNvSpPr>
          <p:nvPr>
            <p:ph type="sldNum" idx="11"/>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6687AB45-C351-41DA-BCFD-E7C88F3FCFB1}" type="slidenum">
              <a:rPr b="0" lang="en-US" sz="1050" spc="-1" strike="noStrike">
                <a:solidFill>
                  <a:srgbClr val="ffffff"/>
                </a:solidFill>
                <a:latin typeface="Tw Cen MT"/>
              </a:rPr>
              <a:t>&lt;number&gt;</a:t>
            </a:fld>
            <a:endParaRPr b="0" lang="en-US" sz="1050" spc="-1" strike="noStrike">
              <a:latin typeface="Times New Roman"/>
            </a:endParaRPr>
          </a:p>
        </p:txBody>
      </p:sp>
      <p:sp>
        <p:nvSpPr>
          <p:cNvPr id="346" name="PlaceHolder 3"/>
          <p:cNvSpPr>
            <a:spLocks noGrp="1"/>
          </p:cNvSpPr>
          <p:nvPr>
            <p:ph type="dt" idx="12"/>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4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4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85"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386" name="Group 7"/>
          <p:cNvGrpSpPr/>
          <p:nvPr/>
        </p:nvGrpSpPr>
        <p:grpSpPr>
          <a:xfrm>
            <a:off x="-14400" y="0"/>
            <a:ext cx="12050280" cy="6854400"/>
            <a:chOff x="-14400" y="0"/>
            <a:chExt cx="12050280" cy="6854400"/>
          </a:xfrm>
        </p:grpSpPr>
        <p:grpSp>
          <p:nvGrpSpPr>
            <p:cNvPr id="387" name="Group 8"/>
            <p:cNvGrpSpPr/>
            <p:nvPr/>
          </p:nvGrpSpPr>
          <p:grpSpPr>
            <a:xfrm>
              <a:off x="-14400" y="0"/>
              <a:ext cx="1217520" cy="6854400"/>
              <a:chOff x="-14400" y="0"/>
              <a:chExt cx="1217520" cy="6854400"/>
            </a:xfrm>
          </p:grpSpPr>
          <p:sp>
            <p:nvSpPr>
              <p:cNvPr id="388"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389"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0"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1"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2"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3"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4"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5"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6"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7"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8"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399"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400"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1"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2"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3"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4"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405"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6"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7"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8"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09"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10"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11"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12"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13"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14"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415" name="Group 9"/>
            <p:cNvGrpSpPr/>
            <p:nvPr/>
          </p:nvGrpSpPr>
          <p:grpSpPr>
            <a:xfrm>
              <a:off x="11364840" y="0"/>
              <a:ext cx="671040" cy="6845040"/>
              <a:chOff x="11364840" y="0"/>
              <a:chExt cx="671040" cy="6845040"/>
            </a:xfrm>
          </p:grpSpPr>
          <p:sp>
            <p:nvSpPr>
              <p:cNvPr id="416"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17"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18"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19"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20"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21"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22"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23"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24"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25"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426" name="PlaceHolder 1"/>
          <p:cNvSpPr>
            <a:spLocks noGrp="1"/>
          </p:cNvSpPr>
          <p:nvPr>
            <p:ph type="ftr" idx="13"/>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7" name="PlaceHolder 2"/>
          <p:cNvSpPr>
            <a:spLocks noGrp="1"/>
          </p:cNvSpPr>
          <p:nvPr>
            <p:ph type="sldNum" idx="14"/>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0DA9D3A8-1CD7-4E58-88AC-ACC3D7E1C2D4}" type="slidenum">
              <a:rPr b="0" lang="en-US" sz="1050" spc="-1" strike="noStrike">
                <a:solidFill>
                  <a:srgbClr val="ffffff"/>
                </a:solidFill>
                <a:latin typeface="Tw Cen MT"/>
              </a:rPr>
              <a:t>&lt;number&gt;</a:t>
            </a:fld>
            <a:endParaRPr b="0" lang="en-US" sz="1050" spc="-1" strike="noStrike">
              <a:latin typeface="Times New Roman"/>
            </a:endParaRPr>
          </a:p>
        </p:txBody>
      </p:sp>
      <p:sp>
        <p:nvSpPr>
          <p:cNvPr id="428" name="PlaceHolder 3"/>
          <p:cNvSpPr>
            <a:spLocks noGrp="1"/>
          </p:cNvSpPr>
          <p:nvPr>
            <p:ph type="dt" idx="15"/>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2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3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67"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468" name="Group 7"/>
          <p:cNvGrpSpPr/>
          <p:nvPr/>
        </p:nvGrpSpPr>
        <p:grpSpPr>
          <a:xfrm>
            <a:off x="-14400" y="0"/>
            <a:ext cx="12050280" cy="6854400"/>
            <a:chOff x="-14400" y="0"/>
            <a:chExt cx="12050280" cy="6854400"/>
          </a:xfrm>
        </p:grpSpPr>
        <p:grpSp>
          <p:nvGrpSpPr>
            <p:cNvPr id="469" name="Group 8"/>
            <p:cNvGrpSpPr/>
            <p:nvPr/>
          </p:nvGrpSpPr>
          <p:grpSpPr>
            <a:xfrm>
              <a:off x="-14400" y="0"/>
              <a:ext cx="1217520" cy="6854400"/>
              <a:chOff x="-14400" y="0"/>
              <a:chExt cx="1217520" cy="6854400"/>
            </a:xfrm>
          </p:grpSpPr>
          <p:sp>
            <p:nvSpPr>
              <p:cNvPr id="470"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471"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2"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3"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4"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5"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6"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7"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8"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79"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0"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1"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482"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3"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4"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5"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6"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487"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8"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89"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0"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1"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2"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3"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4"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5"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496"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497" name="Group 9"/>
            <p:cNvGrpSpPr/>
            <p:nvPr/>
          </p:nvGrpSpPr>
          <p:grpSpPr>
            <a:xfrm>
              <a:off x="11364840" y="0"/>
              <a:ext cx="671040" cy="6845040"/>
              <a:chOff x="11364840" y="0"/>
              <a:chExt cx="671040" cy="6845040"/>
            </a:xfrm>
          </p:grpSpPr>
          <p:sp>
            <p:nvSpPr>
              <p:cNvPr id="498"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499"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0"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1"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2"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3"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4"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5"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6"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07"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508" name="PlaceHolder 1"/>
          <p:cNvSpPr>
            <a:spLocks noGrp="1"/>
          </p:cNvSpPr>
          <p:nvPr>
            <p:ph type="ftr" idx="16"/>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509" name="PlaceHolder 2"/>
          <p:cNvSpPr>
            <a:spLocks noGrp="1"/>
          </p:cNvSpPr>
          <p:nvPr>
            <p:ph type="sldNum" idx="17"/>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D8E32504-13CC-4884-9269-2E464DE9AF86}" type="slidenum">
              <a:rPr b="0" lang="en-US" sz="1050" spc="-1" strike="noStrike">
                <a:solidFill>
                  <a:srgbClr val="ffffff"/>
                </a:solidFill>
                <a:latin typeface="Tw Cen MT"/>
              </a:rPr>
              <a:t>&lt;number&gt;</a:t>
            </a:fld>
            <a:endParaRPr b="0" lang="en-US" sz="1050" spc="-1" strike="noStrike">
              <a:latin typeface="Times New Roman"/>
            </a:endParaRPr>
          </a:p>
        </p:txBody>
      </p:sp>
      <p:sp>
        <p:nvSpPr>
          <p:cNvPr id="510" name="PlaceHolder 3"/>
          <p:cNvSpPr>
            <a:spLocks noGrp="1"/>
          </p:cNvSpPr>
          <p:nvPr>
            <p:ph type="dt" idx="18"/>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1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1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549"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550" name="Group 7"/>
          <p:cNvGrpSpPr/>
          <p:nvPr/>
        </p:nvGrpSpPr>
        <p:grpSpPr>
          <a:xfrm>
            <a:off x="-14400" y="0"/>
            <a:ext cx="12050280" cy="6854400"/>
            <a:chOff x="-14400" y="0"/>
            <a:chExt cx="12050280" cy="6854400"/>
          </a:xfrm>
        </p:grpSpPr>
        <p:grpSp>
          <p:nvGrpSpPr>
            <p:cNvPr id="551" name="Group 8"/>
            <p:cNvGrpSpPr/>
            <p:nvPr/>
          </p:nvGrpSpPr>
          <p:grpSpPr>
            <a:xfrm>
              <a:off x="-14400" y="0"/>
              <a:ext cx="1217520" cy="6854400"/>
              <a:chOff x="-14400" y="0"/>
              <a:chExt cx="1217520" cy="6854400"/>
            </a:xfrm>
          </p:grpSpPr>
          <p:sp>
            <p:nvSpPr>
              <p:cNvPr id="552"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553"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4"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5"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6"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7"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8"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59"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0"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1"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2"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3"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564"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5"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6"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7"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68"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569"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0"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1"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2"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3"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4"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5"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6"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7"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578"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579" name="Group 9"/>
            <p:cNvGrpSpPr/>
            <p:nvPr/>
          </p:nvGrpSpPr>
          <p:grpSpPr>
            <a:xfrm>
              <a:off x="11364840" y="0"/>
              <a:ext cx="671040" cy="6845040"/>
              <a:chOff x="11364840" y="0"/>
              <a:chExt cx="671040" cy="6845040"/>
            </a:xfrm>
          </p:grpSpPr>
          <p:sp>
            <p:nvSpPr>
              <p:cNvPr id="580"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1"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2"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3"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4"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5"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6"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7"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8"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589"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590" name="PlaceHolder 1"/>
          <p:cNvSpPr>
            <a:spLocks noGrp="1"/>
          </p:cNvSpPr>
          <p:nvPr>
            <p:ph type="ftr" idx="19"/>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591" name="PlaceHolder 2"/>
          <p:cNvSpPr>
            <a:spLocks noGrp="1"/>
          </p:cNvSpPr>
          <p:nvPr>
            <p:ph type="sldNum" idx="20"/>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2F51F00E-EFDC-4E17-B1D0-9E080449B94C}" type="slidenum">
              <a:rPr b="0" lang="en-US" sz="1050" spc="-1" strike="noStrike">
                <a:solidFill>
                  <a:srgbClr val="ffffff"/>
                </a:solidFill>
                <a:latin typeface="Tw Cen MT"/>
              </a:rPr>
              <a:t>&lt;number&gt;</a:t>
            </a:fld>
            <a:endParaRPr b="0" lang="en-US" sz="1050" spc="-1" strike="noStrike">
              <a:latin typeface="Times New Roman"/>
            </a:endParaRPr>
          </a:p>
        </p:txBody>
      </p:sp>
      <p:sp>
        <p:nvSpPr>
          <p:cNvPr id="592" name="PlaceHolder 3"/>
          <p:cNvSpPr>
            <a:spLocks noGrp="1"/>
          </p:cNvSpPr>
          <p:nvPr>
            <p:ph type="dt" idx="21"/>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9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9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631"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632" name="Group 7"/>
          <p:cNvGrpSpPr/>
          <p:nvPr/>
        </p:nvGrpSpPr>
        <p:grpSpPr>
          <a:xfrm>
            <a:off x="-14400" y="0"/>
            <a:ext cx="12050280" cy="6854400"/>
            <a:chOff x="-14400" y="0"/>
            <a:chExt cx="12050280" cy="6854400"/>
          </a:xfrm>
        </p:grpSpPr>
        <p:grpSp>
          <p:nvGrpSpPr>
            <p:cNvPr id="633" name="Group 8"/>
            <p:cNvGrpSpPr/>
            <p:nvPr/>
          </p:nvGrpSpPr>
          <p:grpSpPr>
            <a:xfrm>
              <a:off x="-14400" y="0"/>
              <a:ext cx="1217520" cy="6854400"/>
              <a:chOff x="-14400" y="0"/>
              <a:chExt cx="1217520" cy="6854400"/>
            </a:xfrm>
          </p:grpSpPr>
          <p:sp>
            <p:nvSpPr>
              <p:cNvPr id="634"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635"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36"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37"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38"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39"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0"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1"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2"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3"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4"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5"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646"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7"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8"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49"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0"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651"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2"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3"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4"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5"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6"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7"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8"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59"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660"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661" name="Group 9"/>
            <p:cNvGrpSpPr/>
            <p:nvPr/>
          </p:nvGrpSpPr>
          <p:grpSpPr>
            <a:xfrm>
              <a:off x="11364840" y="0"/>
              <a:ext cx="671040" cy="6845040"/>
              <a:chOff x="11364840" y="0"/>
              <a:chExt cx="671040" cy="6845040"/>
            </a:xfrm>
          </p:grpSpPr>
          <p:sp>
            <p:nvSpPr>
              <p:cNvPr id="662"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3"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4"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5"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6"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7"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8"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69"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70"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671"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672" name="PlaceHolder 1"/>
          <p:cNvSpPr>
            <a:spLocks noGrp="1"/>
          </p:cNvSpPr>
          <p:nvPr>
            <p:ph type="ftr" idx="22"/>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673" name="PlaceHolder 2"/>
          <p:cNvSpPr>
            <a:spLocks noGrp="1"/>
          </p:cNvSpPr>
          <p:nvPr>
            <p:ph type="sldNum" idx="23"/>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3A602B3B-8B38-446D-8DAC-BDD1097FAA8D}" type="slidenum">
              <a:rPr b="0" lang="en-US" sz="1050" spc="-1" strike="noStrike">
                <a:solidFill>
                  <a:srgbClr val="ffffff"/>
                </a:solidFill>
                <a:latin typeface="Tw Cen MT"/>
              </a:rPr>
              <a:t>&lt;number&gt;</a:t>
            </a:fld>
            <a:endParaRPr b="0" lang="en-US" sz="1050" spc="-1" strike="noStrike">
              <a:latin typeface="Times New Roman"/>
            </a:endParaRPr>
          </a:p>
        </p:txBody>
      </p:sp>
      <p:sp>
        <p:nvSpPr>
          <p:cNvPr id="674" name="PlaceHolder 3"/>
          <p:cNvSpPr>
            <a:spLocks noGrp="1"/>
          </p:cNvSpPr>
          <p:nvPr>
            <p:ph type="dt" idx="24"/>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7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67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713" name="Picture 2" descr="\\DROBO-FS\QuickDrops\JB\PPTX NG\Droplets\LightingOverlay.png"/>
          <p:cNvPicPr/>
          <p:nvPr/>
        </p:nvPicPr>
        <p:blipFill>
          <a:blip r:embed="rId3">
            <a:alphaModFix amt="30000"/>
          </a:blip>
          <a:stretch/>
        </p:blipFill>
        <p:spPr>
          <a:xfrm>
            <a:off x="0" y="0"/>
            <a:ext cx="12188520" cy="6854400"/>
          </a:xfrm>
          <a:prstGeom prst="rect">
            <a:avLst/>
          </a:prstGeom>
          <a:ln w="0">
            <a:noFill/>
          </a:ln>
        </p:spPr>
      </p:pic>
      <p:grpSp>
        <p:nvGrpSpPr>
          <p:cNvPr id="714" name="Group 7"/>
          <p:cNvGrpSpPr/>
          <p:nvPr/>
        </p:nvGrpSpPr>
        <p:grpSpPr>
          <a:xfrm>
            <a:off x="-14400" y="0"/>
            <a:ext cx="12050280" cy="6854400"/>
            <a:chOff x="-14400" y="0"/>
            <a:chExt cx="12050280" cy="6854400"/>
          </a:xfrm>
        </p:grpSpPr>
        <p:grpSp>
          <p:nvGrpSpPr>
            <p:cNvPr id="715" name="Group 8"/>
            <p:cNvGrpSpPr/>
            <p:nvPr/>
          </p:nvGrpSpPr>
          <p:grpSpPr>
            <a:xfrm>
              <a:off x="-14400" y="0"/>
              <a:ext cx="1217520" cy="6854400"/>
              <a:chOff x="-14400" y="0"/>
              <a:chExt cx="1217520" cy="6854400"/>
            </a:xfrm>
          </p:grpSpPr>
          <p:sp>
            <p:nvSpPr>
              <p:cNvPr id="716" name="Rectangle 5"/>
              <p:cNvSpPr/>
              <p:nvPr/>
            </p:nvSpPr>
            <p:spPr>
              <a:xfrm>
                <a:off x="114480" y="468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717" name="Freeform 6"/>
              <p:cNvSpPr/>
              <p:nvPr/>
            </p:nvSpPr>
            <p:spPr>
              <a:xfrm>
                <a:off x="33480" y="217656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18" name="Freeform 7"/>
              <p:cNvSpPr/>
              <p:nvPr/>
            </p:nvSpPr>
            <p:spPr>
              <a:xfrm>
                <a:off x="28440" y="4021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19" name="Freeform 8"/>
              <p:cNvSpPr/>
              <p:nvPr/>
            </p:nvSpPr>
            <p:spPr>
              <a:xfrm>
                <a:off x="200160" y="4680"/>
                <a:ext cx="366120" cy="180756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0" name="Freeform 9"/>
              <p:cNvSpPr/>
              <p:nvPr/>
            </p:nvSpPr>
            <p:spPr>
              <a:xfrm>
                <a:off x="503280" y="1801800"/>
                <a:ext cx="186840" cy="18540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1" name="Freeform 10"/>
              <p:cNvSpPr/>
              <p:nvPr/>
            </p:nvSpPr>
            <p:spPr>
              <a:xfrm>
                <a:off x="285840" y="4680"/>
                <a:ext cx="366120" cy="142668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2" name="Freeform 11"/>
              <p:cNvSpPr/>
              <p:nvPr/>
            </p:nvSpPr>
            <p:spPr>
              <a:xfrm>
                <a:off x="546120" y="0"/>
                <a:ext cx="148680" cy="90936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3" name="Freeform 12"/>
              <p:cNvSpPr/>
              <p:nvPr/>
            </p:nvSpPr>
            <p:spPr>
              <a:xfrm>
                <a:off x="588960" y="1420920"/>
                <a:ext cx="186840" cy="18684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4" name="Freeform 13"/>
              <p:cNvSpPr/>
              <p:nvPr/>
            </p:nvSpPr>
            <p:spPr>
              <a:xfrm>
                <a:off x="588960" y="9032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5" name="Freeform 14"/>
              <p:cNvSpPr/>
              <p:nvPr/>
            </p:nvSpPr>
            <p:spPr>
              <a:xfrm>
                <a:off x="641520" y="0"/>
                <a:ext cx="418680" cy="52344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6" name="Freeform 15"/>
              <p:cNvSpPr/>
              <p:nvPr/>
            </p:nvSpPr>
            <p:spPr>
              <a:xfrm>
                <a:off x="1020600" y="488880"/>
                <a:ext cx="158400" cy="14400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7"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728" name="Freeform 17"/>
              <p:cNvSpPr/>
              <p:nvPr/>
            </p:nvSpPr>
            <p:spPr>
              <a:xfrm>
                <a:off x="9360" y="1801800"/>
                <a:ext cx="120240" cy="12348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29" name="Freeform 18"/>
              <p:cNvSpPr/>
              <p:nvPr/>
            </p:nvSpPr>
            <p:spPr>
              <a:xfrm>
                <a:off x="-9360" y="3549600"/>
                <a:ext cx="144000" cy="47736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0" name="Freeform 19"/>
              <p:cNvSpPr/>
              <p:nvPr/>
            </p:nvSpPr>
            <p:spPr>
              <a:xfrm>
                <a:off x="128520" y="1382760"/>
                <a:ext cx="139320" cy="47268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1" name="Freeform 20"/>
              <p:cNvSpPr/>
              <p:nvPr/>
            </p:nvSpPr>
            <p:spPr>
              <a:xfrm>
                <a:off x="204840" y="1849320"/>
                <a:ext cx="110880" cy="10440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2" name="Rectangle 21"/>
              <p:cNvSpPr/>
              <p:nvPr/>
            </p:nvSpPr>
            <p:spPr>
              <a:xfrm>
                <a:off x="133200" y="4662360"/>
                <a:ext cx="20160" cy="2177640"/>
              </a:xfrm>
              <a:prstGeom prst="rect">
                <a:avLst/>
              </a:prstGeom>
              <a:gradFill rotWithShape="0">
                <a:gsLst>
                  <a:gs pos="0">
                    <a:srgbClr val="82ffff"/>
                  </a:gs>
                  <a:gs pos="100000">
                    <a:srgbClr val="3d97de"/>
                  </a:gs>
                </a:gsLst>
                <a:lin ang="5400000"/>
              </a:gradFill>
              <a:ln w="0">
                <a:noFill/>
              </a:ln>
            </p:spPr>
            <p:style>
              <a:lnRef idx="0"/>
              <a:fillRef idx="0"/>
              <a:effectRef idx="0"/>
              <a:fontRef idx="minor"/>
            </p:style>
          </p:sp>
          <p:sp>
            <p:nvSpPr>
              <p:cNvPr id="733" name="Freeform 22"/>
              <p:cNvSpPr/>
              <p:nvPr/>
            </p:nvSpPr>
            <p:spPr>
              <a:xfrm>
                <a:off x="223920" y="5041800"/>
                <a:ext cx="366120" cy="179820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4" name="Freeform 23"/>
              <p:cNvSpPr/>
              <p:nvPr/>
            </p:nvSpPr>
            <p:spPr>
              <a:xfrm>
                <a:off x="52560" y="4481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5" name="Freeform 24"/>
              <p:cNvSpPr/>
              <p:nvPr/>
            </p:nvSpPr>
            <p:spPr>
              <a:xfrm>
                <a:off x="-14400" y="5627520"/>
                <a:ext cx="82080" cy="121248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6" name="Freeform 25"/>
              <p:cNvSpPr/>
              <p:nvPr/>
            </p:nvSpPr>
            <p:spPr>
              <a:xfrm>
                <a:off x="527040" y="486720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7" name="Freeform 26"/>
              <p:cNvSpPr/>
              <p:nvPr/>
            </p:nvSpPr>
            <p:spPr>
              <a:xfrm>
                <a:off x="309600" y="5423040"/>
                <a:ext cx="371160" cy="142200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8" name="Freeform 27"/>
              <p:cNvSpPr/>
              <p:nvPr/>
            </p:nvSpPr>
            <p:spPr>
              <a:xfrm>
                <a:off x="569880" y="5945040"/>
                <a:ext cx="148680" cy="90936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39" name="Freeform 28"/>
              <p:cNvSpPr/>
              <p:nvPr/>
            </p:nvSpPr>
            <p:spPr>
              <a:xfrm>
                <a:off x="612720" y="524664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40" name="Freeform 29"/>
              <p:cNvSpPr/>
              <p:nvPr/>
            </p:nvSpPr>
            <p:spPr>
              <a:xfrm>
                <a:off x="612720" y="5764320"/>
                <a:ext cx="18684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41" name="Freeform 30"/>
              <p:cNvSpPr/>
              <p:nvPr/>
            </p:nvSpPr>
            <p:spPr>
              <a:xfrm>
                <a:off x="669960" y="6330960"/>
                <a:ext cx="414000" cy="51408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sp>
          <p:sp>
            <p:nvSpPr>
              <p:cNvPr id="742" name="Freeform 31"/>
              <p:cNvSpPr/>
              <p:nvPr/>
            </p:nvSpPr>
            <p:spPr>
              <a:xfrm>
                <a:off x="1049400" y="6221520"/>
                <a:ext cx="153720" cy="14400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sp>
        </p:grpSp>
        <p:grpSp>
          <p:nvGrpSpPr>
            <p:cNvPr id="743" name="Group 9"/>
            <p:cNvGrpSpPr/>
            <p:nvPr/>
          </p:nvGrpSpPr>
          <p:grpSpPr>
            <a:xfrm>
              <a:off x="11364840" y="0"/>
              <a:ext cx="671040" cy="6845040"/>
              <a:chOff x="11364840" y="0"/>
              <a:chExt cx="671040" cy="6845040"/>
            </a:xfrm>
          </p:grpSpPr>
          <p:sp>
            <p:nvSpPr>
              <p:cNvPr id="744" name="Freeform 32"/>
              <p:cNvSpPr/>
              <p:nvPr/>
            </p:nvSpPr>
            <p:spPr>
              <a:xfrm>
                <a:off x="11484000" y="0"/>
                <a:ext cx="414000" cy="50904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45" name="Freeform 33"/>
              <p:cNvSpPr/>
              <p:nvPr/>
            </p:nvSpPr>
            <p:spPr>
              <a:xfrm>
                <a:off x="11364840" y="474840"/>
                <a:ext cx="153720" cy="14868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46" name="Freeform 34"/>
              <p:cNvSpPr/>
              <p:nvPr/>
            </p:nvSpPr>
            <p:spPr>
              <a:xfrm>
                <a:off x="11631600" y="1539720"/>
                <a:ext cx="185400" cy="1868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47" name="Freeform 35"/>
              <p:cNvSpPr/>
              <p:nvPr/>
            </p:nvSpPr>
            <p:spPr>
              <a:xfrm>
                <a:off x="11531520" y="5694480"/>
                <a:ext cx="294840" cy="115056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48" name="Freeform 36"/>
              <p:cNvSpPr/>
              <p:nvPr/>
            </p:nvSpPr>
            <p:spPr>
              <a:xfrm>
                <a:off x="11773080" y="5551560"/>
                <a:ext cx="153720" cy="15192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49" name="Freeform 37"/>
              <p:cNvSpPr/>
              <p:nvPr/>
            </p:nvSpPr>
            <p:spPr>
              <a:xfrm>
                <a:off x="11711160" y="4680"/>
                <a:ext cx="301320" cy="154116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50" name="Freeform 38"/>
              <p:cNvSpPr/>
              <p:nvPr/>
            </p:nvSpPr>
            <p:spPr>
              <a:xfrm>
                <a:off x="11636280" y="4867200"/>
                <a:ext cx="18540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51" name="Freeform 39"/>
              <p:cNvSpPr/>
              <p:nvPr/>
            </p:nvSpPr>
            <p:spPr>
              <a:xfrm>
                <a:off x="11441160" y="5046840"/>
                <a:ext cx="304200" cy="179820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52" name="Freeform 40"/>
              <p:cNvSpPr/>
              <p:nvPr/>
            </p:nvSpPr>
            <p:spPr>
              <a:xfrm>
                <a:off x="11849040" y="6416640"/>
                <a:ext cx="186840" cy="18540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sp>
            <p:nvSpPr>
              <p:cNvPr id="753" name="Rectangle 41"/>
              <p:cNvSpPr/>
              <p:nvPr/>
            </p:nvSpPr>
            <p:spPr>
              <a:xfrm>
                <a:off x="11939760" y="6595920"/>
                <a:ext cx="20160" cy="24876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sp>
        </p:grpSp>
      </p:grpSp>
      <p:sp>
        <p:nvSpPr>
          <p:cNvPr id="754"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55"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756" name="PlaceHolder 3"/>
          <p:cNvSpPr>
            <a:spLocks noGrp="1"/>
          </p:cNvSpPr>
          <p:nvPr>
            <p:ph type="ftr" idx="25"/>
          </p:nvPr>
        </p:nvSpPr>
        <p:spPr>
          <a:xfrm>
            <a:off x="1141560" y="5883120"/>
            <a:ext cx="623556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757" name="PlaceHolder 4"/>
          <p:cNvSpPr>
            <a:spLocks noGrp="1"/>
          </p:cNvSpPr>
          <p:nvPr>
            <p:ph type="sldNum" idx="26"/>
          </p:nvPr>
        </p:nvSpPr>
        <p:spPr>
          <a:xfrm>
            <a:off x="10276200" y="5883120"/>
            <a:ext cx="767520" cy="36144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52287595-3E56-4E84-A823-4C8F90EA5532}" type="slidenum">
              <a:rPr b="0" lang="en-US" sz="1050" spc="-1" strike="noStrike">
                <a:solidFill>
                  <a:srgbClr val="ffffff"/>
                </a:solidFill>
                <a:latin typeface="Tw Cen MT"/>
              </a:rPr>
              <a:t>&lt;number&gt;</a:t>
            </a:fld>
            <a:endParaRPr b="0" lang="en-US" sz="1050" spc="-1" strike="noStrike">
              <a:latin typeface="Times New Roman"/>
            </a:endParaRPr>
          </a:p>
        </p:txBody>
      </p:sp>
      <p:sp>
        <p:nvSpPr>
          <p:cNvPr id="758" name="PlaceHolder 5"/>
          <p:cNvSpPr>
            <a:spLocks noGrp="1"/>
          </p:cNvSpPr>
          <p:nvPr>
            <p:ph type="dt" idx="27"/>
          </p:nvPr>
        </p:nvSpPr>
        <p:spPr>
          <a:xfrm>
            <a:off x="7457040" y="5883120"/>
            <a:ext cx="273960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freepngimg.com/png/32329-technology" TargetMode="External"/><Relationship Id="rId3" Type="http://schemas.openxmlformats.org/officeDocument/2006/relationships/hyperlink" Target="https://creativecommons.org/licenses/by-nc/3.0/" TargetMode="External"/><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learn.snhu.edu/content/enforced/1457664-SCI-20036-OL-DAC-CFA.24CFA-AS/Competency%20Files/SCI-20036%20Working%20the%20Crowd%2C%20Chapter%206.pdf?ou=1457664" TargetMode="External"/><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hyperlink" Target="https://www.nidirect.gov.uk/articles/social-media-online-gaming-and-keeping-children-safe-online" TargetMode="External"/><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hyperlink" Target="https://www.linkedin.com/pulse/how-impactful-has-digital-age-been-compared-times-gone-adam-gill" TargetMode="External"/><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hyperlink" Target="https://learn.snhu.edu/content/enforced/1457664-SCI-20036-OL-DAC-CFA.24CFA-AS/Competency%20Files/SCI-20036%20Working%20the%20Crowd%2C%20Chapter%206.pdf?ou=1457664" TargetMode="External"/><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hyperlink" Target="https://learn.snhu.edu/content/enforced/1457664-SCI-20036-OL-DAC-CFA.24CFA-AS/Competency%20Files/SCI-20036%20Personal%20Identity%20and%20the%20Self%20in%20the%20Online%20and%20Offline%20World.pdf?ou=1457664" TargetMode="External"/><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hyperlink" Target="https://learn.snhu.edu/content/enforced/1457664-SCI-20036-OL-DAC-CFA.24CFA-AS/Competency%20Files/SCI-20036%20Humanize%20Your%20Business.pdf?ou=1457664" TargetMode="External"/><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hyperlink" Target="https://learn.snhu.edu/content/enforced/1457664-SCI-20036-OL-DAC-CFA.24CFA-AS/Competency%20Files/SCI-20036%20Humanize%20Your%20Business.pdf?ou=1457664" TargetMode="External"/><Relationship Id="rId2" Type="http://schemas.openxmlformats.org/officeDocument/2006/relationships/hyperlink" Target="https://learn.snhu.edu/content/enforced/1457664-SCI-20036-OL-DAC-CFA.24CFA-AS/Competency%20Files/SCI-20036%20Working%20the%20Crowd%2C%20Chapter%206.pdf?ou=1457664" TargetMode="External"/><Relationship Id="rId3" Type="http://schemas.openxmlformats.org/officeDocument/2006/relationships/hyperlink" Target="https://eds-p-ebscohost-com.ezproxy.snhu.edu/eds/pdfviewer/pdfviewer?vid=1&amp;sid=ace7161e-992f-41c1-957a-67b3c4bbca1c%40redis" TargetMode="External"/><Relationship Id="rId4" Type="http://schemas.openxmlformats.org/officeDocument/2006/relationships/hyperlink" Target="https://www.linkedin.com/pulse/how-impactful-has-digital-age-been-compared-times-gone-adam-gill" TargetMode="External"/><Relationship Id="rId5" Type="http://schemas.openxmlformats.org/officeDocument/2006/relationships/hyperlink" Target="https://learn.snhu.edu/content/enforced/1457664-SCI-20036-OL-DAC-CFA.24CFA-AS/Competency%20Files/SCI-20036%20Personal%20Identity%20and%20the%20Self%20in%20the%20Online%20and%20Offline%20World.pdf?ou=1457664" TargetMode="External"/><Relationship Id="rId6"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2.xml.rels><?xml version="1.0" encoding="UTF-8"?>
<Relationships xmlns="http://schemas.openxmlformats.org/package/2006/relationships"><Relationship Id="rId1" Type="http://schemas.openxmlformats.org/officeDocument/2006/relationships/hyperlink" Target="https://www.techtarget.com/whatis/definition/digital-footprint" TargetMode="External"/><Relationship Id="rId2"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4.xml.rels><?xml version="1.0" encoding="UTF-8"?>
<Relationships xmlns="http://schemas.openxmlformats.org/package/2006/relationships"><Relationship Id="rId1" Type="http://schemas.openxmlformats.org/officeDocument/2006/relationships/hyperlink" Target="https://akirachix.typingclub.com/sportal/program-3.game" TargetMode="External"/><Relationship Id="rId2" Type="http://schemas.openxmlformats.org/officeDocument/2006/relationships/hyperlink" Target="https://search-ebscohost-com.ezproxy.snhu.edu/Community.aspx?ugt=723761866C1675076796752662F52EE268D36613669365E325E33013340336&amp;authtype=ip&amp;stsug=Am1bjOgONSgCTCS4UbZZSOm26vIskC42aUoqx5GmVvslF7D7EfRg4IqxZAWOZHw9_flsaZeDmow6ipjBmNyCbGhZWiOGXAdeWf18pVA8qV_SqQRiKSOsRUISOFMW1LjbM9hPxLMOi_hfzN6I7p-0jGpFAXKWX5wVtBPNhJWZSYK5wA&amp;IsAdminMobile=N&amp;encid=22D731663C5635173706352632553C37385376C376C375C375C370C374C376C33013&amp;selectServicesToken=A22Y-nOlSpxBUrmgTk9cxY48CUiry1SLHUH8smNJAXhcPX8G0qikWyRlh9TxYW6tPtf4QQHcpq4EwzWyPL6tgsKIhwPhCyB7vU3iOYCdPmpnOQU2oKMUsLVWcwSQFzDFlBLt-0oV_Sj6CmgyEJ2hRKEY_3clI4C392fToN1NBZGqSSigYSGhlDlrooib6yhbr0PHHI46mAgKWxPy9jvn5OKfiRtaoSQizVTtOu7JoMIbhaUzJyGUIlIZqZuq6hD_Vxk0HJlAAFan3IHuw4KL2iO21hpcsuNhpgpV" TargetMode="External"/><Relationship Id="rId3"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hyperlink" Target="https://eds-p-ebscohost-com.ezproxy.snhu.edu/eds/pdfviewer/pdfviewer?vid=1&amp;sid=ace7161e-992f-41c1-957a-67b3c4bbca1c%40redis" TargetMode="External"/><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4777920" y="251640"/>
            <a:ext cx="7243200" cy="3562560"/>
          </a:xfrm>
          <a:prstGeom prst="rect">
            <a:avLst/>
          </a:prstGeom>
          <a:noFill/>
          <a:ln w="0">
            <a:noFill/>
          </a:ln>
        </p:spPr>
        <p:txBody>
          <a:bodyPr lIns="0" rIns="0" tIns="0" bIns="0" anchor="b">
            <a:normAutofit fontScale="95000"/>
          </a:bodyPr>
          <a:p>
            <a:pPr>
              <a:lnSpc>
                <a:spcPct val="90000"/>
              </a:lnSpc>
              <a:buNone/>
            </a:pPr>
            <a:r>
              <a:rPr b="1" lang="en-US" sz="4800" spc="-1" strike="noStrike" cap="all">
                <a:solidFill>
                  <a:srgbClr val="ffffff"/>
                </a:solidFill>
                <a:latin typeface="Tw Cen MT"/>
              </a:rPr>
              <a:t>Impact of Changing Technology on Daily Operations in the Work Environment</a:t>
            </a:r>
            <a:endParaRPr b="0" lang="en-US" sz="4800" spc="-1" strike="noStrike">
              <a:latin typeface="Arial"/>
            </a:endParaRPr>
          </a:p>
        </p:txBody>
      </p:sp>
      <p:sp>
        <p:nvSpPr>
          <p:cNvPr id="802" name="PlaceHolder 2"/>
          <p:cNvSpPr>
            <a:spLocks noGrp="1"/>
          </p:cNvSpPr>
          <p:nvPr>
            <p:ph type="subTitle"/>
          </p:nvPr>
        </p:nvSpPr>
        <p:spPr>
          <a:xfrm>
            <a:off x="5646600" y="4206240"/>
            <a:ext cx="6374520" cy="1162440"/>
          </a:xfrm>
          <a:prstGeom prst="rect">
            <a:avLst/>
          </a:prstGeom>
          <a:noFill/>
          <a:ln w="0">
            <a:noFill/>
          </a:ln>
        </p:spPr>
        <p:txBody>
          <a:bodyPr lIns="0" rIns="0" tIns="0" bIns="0" anchor="t">
            <a:noAutofit/>
          </a:bodyPr>
          <a:p>
            <a:pPr>
              <a:lnSpc>
                <a:spcPct val="120000"/>
              </a:lnSpc>
              <a:spcBef>
                <a:spcPts val="1001"/>
              </a:spcBef>
              <a:buNone/>
              <a:tabLst>
                <a:tab algn="l" pos="0"/>
              </a:tabLst>
            </a:pPr>
            <a:r>
              <a:rPr b="0" lang="en-US" sz="2000" spc="-1" strike="noStrike" cap="all">
                <a:solidFill>
                  <a:srgbClr val="82ffff"/>
                </a:solidFill>
                <a:latin typeface="Tw Cen MT"/>
              </a:rPr>
              <a:t>Technology Timeline presentation.</a:t>
            </a:r>
            <a:endParaRPr b="0" lang="en-US" sz="2000" spc="-1" strike="noStrike">
              <a:latin typeface="Arial"/>
            </a:endParaRPr>
          </a:p>
          <a:p>
            <a:pPr>
              <a:lnSpc>
                <a:spcPct val="120000"/>
              </a:lnSpc>
              <a:spcBef>
                <a:spcPts val="1001"/>
              </a:spcBef>
              <a:buNone/>
              <a:tabLst>
                <a:tab algn="l" pos="0"/>
              </a:tabLst>
            </a:pPr>
            <a:r>
              <a:rPr b="0" lang="en-US" sz="2000" spc="-1" strike="noStrike" cap="all">
                <a:solidFill>
                  <a:srgbClr val="82ffff"/>
                </a:solidFill>
                <a:latin typeface="Tw Cen MT"/>
              </a:rPr>
              <a:t>BY: Yaar N. Reech</a:t>
            </a:r>
            <a:endParaRPr b="0" lang="en-US" sz="2000" spc="-1" strike="noStrike">
              <a:latin typeface="Arial"/>
            </a:endParaRPr>
          </a:p>
        </p:txBody>
      </p:sp>
      <p:pic>
        <p:nvPicPr>
          <p:cNvPr id="803" name="Picture 4" descr=""/>
          <p:cNvPicPr/>
          <p:nvPr/>
        </p:nvPicPr>
        <p:blipFill>
          <a:blip r:embed="rId1"/>
          <a:stretch/>
        </p:blipFill>
        <p:spPr>
          <a:xfrm>
            <a:off x="167760" y="803520"/>
            <a:ext cx="4606560" cy="4565160"/>
          </a:xfrm>
          <a:prstGeom prst="rect">
            <a:avLst/>
          </a:prstGeom>
          <a:ln w="0">
            <a:noFill/>
          </a:ln>
        </p:spPr>
      </p:pic>
      <p:sp>
        <p:nvSpPr>
          <p:cNvPr id="804" name="TextBox 5"/>
          <p:cNvSpPr/>
          <p:nvPr/>
        </p:nvSpPr>
        <p:spPr>
          <a:xfrm>
            <a:off x="364680" y="5823720"/>
            <a:ext cx="5101920" cy="226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900" spc="-1" strike="noStrike" u="sng">
                <a:solidFill>
                  <a:srgbClr val="b8fa56"/>
                </a:solidFill>
                <a:uFillTx/>
                <a:latin typeface="Tw Cen MT"/>
                <a:ea typeface="DejaVu Sans"/>
                <a:hlinkClick r:id="rId2"/>
              </a:rPr>
              <a:t>This Photo</a:t>
            </a:r>
            <a:r>
              <a:rPr b="0" lang="en-US" sz="900" spc="-1" strike="noStrike">
                <a:solidFill>
                  <a:srgbClr val="ffffff"/>
                </a:solidFill>
                <a:latin typeface="Tw Cen MT"/>
                <a:ea typeface="DejaVu Sans"/>
              </a:rPr>
              <a:t> by Unknown Author is licensed under </a:t>
            </a:r>
            <a:r>
              <a:rPr b="0" lang="en-US" sz="900" spc="-1" strike="noStrike" u="sng">
                <a:solidFill>
                  <a:srgbClr val="b8fa56"/>
                </a:solidFill>
                <a:uFillTx/>
                <a:latin typeface="Tw Cen MT"/>
                <a:ea typeface="DejaVu Sans"/>
                <a:hlinkClick r:id="rId3"/>
              </a:rPr>
              <a:t>CC BY-NC</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415440" y="144720"/>
            <a:ext cx="8474040" cy="639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Benefits of Social Media Use</a:t>
            </a:r>
            <a:endParaRPr b="0" lang="en-US" sz="4400" spc="-1" strike="noStrike">
              <a:latin typeface="Arial"/>
            </a:endParaRPr>
          </a:p>
        </p:txBody>
      </p:sp>
      <p:sp>
        <p:nvSpPr>
          <p:cNvPr id="822" name="PlaceHolder 2"/>
          <p:cNvSpPr>
            <a:spLocks noGrp="1"/>
          </p:cNvSpPr>
          <p:nvPr>
            <p:ph/>
          </p:nvPr>
        </p:nvSpPr>
        <p:spPr>
          <a:xfrm>
            <a:off x="228600" y="914400"/>
            <a:ext cx="11657160" cy="5713560"/>
          </a:xfrm>
          <a:prstGeom prst="rect">
            <a:avLst/>
          </a:prstGeom>
          <a:noFill/>
          <a:ln w="0">
            <a:noFill/>
          </a:ln>
        </p:spPr>
        <p:txBody>
          <a:bodyPr lIns="0" rIns="0" tIns="0" bIns="0" anchor="t">
            <a:normAutofit fontScale="62000"/>
          </a:bodyPr>
          <a:p>
            <a:pPr>
              <a:lnSpc>
                <a:spcPct val="100000"/>
              </a:lnSpc>
              <a:spcBef>
                <a:spcPts val="1417"/>
              </a:spcBef>
              <a:buNone/>
            </a:pPr>
            <a:r>
              <a:rPr b="0" lang="en-US" sz="3200" spc="-1" strike="noStrike">
                <a:latin typeface="Arial"/>
              </a:rPr>
              <a:t>Social media message delivery offers numerous benefits, both personally and professionally. Some of the key benefits include:</a:t>
            </a:r>
            <a:endParaRPr b="0" lang="en-US" sz="3200" spc="-1" strike="noStrike">
              <a:latin typeface="Arial"/>
            </a:endParaRPr>
          </a:p>
          <a:p>
            <a:pPr>
              <a:lnSpc>
                <a:spcPct val="100000"/>
              </a:lnSpc>
              <a:spcBef>
                <a:spcPts val="1417"/>
              </a:spcBef>
              <a:buNone/>
            </a:pPr>
            <a:r>
              <a:rPr b="1" lang="en-US" sz="3200" spc="-1" strike="noStrike">
                <a:latin typeface="Arial"/>
              </a:rPr>
              <a:t>Increased Reach:</a:t>
            </a:r>
            <a:r>
              <a:rPr b="0" lang="en-US" sz="3200" spc="-1" strike="noStrike">
                <a:latin typeface="Arial"/>
              </a:rPr>
              <a:t> Social media platforms allow individuals and businesses to reach a large audience quickly and efficiently. This can be particularly beneficial for businesses looking to promote their products or services to a wide range of potential customers.</a:t>
            </a:r>
            <a:endParaRPr b="0" lang="en-US" sz="3200" spc="-1" strike="noStrike">
              <a:latin typeface="Arial"/>
            </a:endParaRPr>
          </a:p>
          <a:p>
            <a:pPr>
              <a:lnSpc>
                <a:spcPct val="100000"/>
              </a:lnSpc>
              <a:spcBef>
                <a:spcPts val="1417"/>
              </a:spcBef>
              <a:buNone/>
            </a:pPr>
            <a:r>
              <a:rPr b="1" lang="en-US" sz="3200" spc="-1" strike="noStrike">
                <a:latin typeface="Arial"/>
              </a:rPr>
              <a:t>Engagement and Interaction:</a:t>
            </a:r>
            <a:r>
              <a:rPr b="0" lang="en-US" sz="3200" spc="-1" strike="noStrike">
                <a:latin typeface="Arial"/>
              </a:rPr>
              <a:t> Social media provides a platform for direct engagement with an audience. It allows for real-time interaction, feedback, and conversation, which can help build relationships and strengthen connections with followers or customers.</a:t>
            </a:r>
            <a:endParaRPr b="0" lang="en-US" sz="3200" spc="-1" strike="noStrike">
              <a:latin typeface="Arial"/>
            </a:endParaRPr>
          </a:p>
          <a:p>
            <a:pPr>
              <a:lnSpc>
                <a:spcPct val="100000"/>
              </a:lnSpc>
              <a:spcBef>
                <a:spcPts val="1417"/>
              </a:spcBef>
              <a:buNone/>
            </a:pPr>
            <a:r>
              <a:rPr b="1" lang="en-US" sz="3200" spc="-1" strike="noStrike">
                <a:latin typeface="Arial"/>
              </a:rPr>
              <a:t>Brand Visibility:</a:t>
            </a:r>
            <a:r>
              <a:rPr b="0" lang="en-US" sz="3200" spc="-1" strike="noStrike">
                <a:latin typeface="Arial"/>
              </a:rPr>
              <a:t> Through social media, individuals and businesses can enhance their brand visibility and awareness. Consistent messaging and engagement on social platforms can help establish a strong brand presence in the digital space.</a:t>
            </a:r>
            <a:endParaRPr b="0" lang="en-US" sz="3200" spc="-1" strike="noStrike">
              <a:latin typeface="Arial"/>
            </a:endParaRPr>
          </a:p>
          <a:p>
            <a:pPr>
              <a:lnSpc>
                <a:spcPct val="100000"/>
              </a:lnSpc>
              <a:spcBef>
                <a:spcPts val="1417"/>
              </a:spcBef>
              <a:buNone/>
            </a:pPr>
            <a:r>
              <a:rPr b="1" lang="en-US" sz="3200" spc="-1" strike="noStrike">
                <a:latin typeface="Arial"/>
              </a:rPr>
              <a:t>Cost-Effective Marketing:</a:t>
            </a:r>
            <a:r>
              <a:rPr b="0" lang="en-US" sz="3200" spc="-1" strike="noStrike">
                <a:latin typeface="Arial"/>
              </a:rPr>
              <a:t> Compared to traditional marketing channels, social media message delivery is often more cost-effective. It allows for targeted advertising, making it possible to reach specific demographics without the high costs associated with traditional advertising methods.</a:t>
            </a:r>
            <a:endParaRPr b="0" lang="en-US" sz="3200" spc="-1" strike="noStrike">
              <a:latin typeface="Arial"/>
            </a:endParaRPr>
          </a:p>
          <a:p>
            <a:pPr>
              <a:lnSpc>
                <a:spcPct val="100000"/>
              </a:lnSpc>
              <a:spcBef>
                <a:spcPts val="1417"/>
              </a:spcBef>
              <a:buNone/>
            </a:pPr>
            <a:r>
              <a:rPr b="1" lang="en-US" sz="3200" spc="-1" strike="noStrike">
                <a:latin typeface="Arial"/>
              </a:rPr>
              <a:t>Networking Opportunities:</a:t>
            </a:r>
            <a:r>
              <a:rPr b="0" lang="en-US" sz="3200" spc="-1" strike="noStrike">
                <a:latin typeface="Arial"/>
              </a:rPr>
              <a:t> Social media platforms provide opportunities for networking and collaboration with peers, industry professionals, and potential partners. This can lead to new business opportunities and professional connections..</a:t>
            </a:r>
            <a:r>
              <a:rPr b="0" lang="en-US" sz="3200" spc="-1" strike="noStrike" u="sng">
                <a:solidFill>
                  <a:srgbClr val="b8fa56"/>
                </a:solidFill>
                <a:uFillTx/>
                <a:latin typeface="Arial"/>
                <a:hlinkClick r:id="rId1"/>
              </a:rPr>
              <a:t>THE ONLINE BRANDING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p:nvPr>
        </p:nvSpPr>
        <p:spPr>
          <a:xfrm>
            <a:off x="457200" y="1143000"/>
            <a:ext cx="11123280" cy="5027760"/>
          </a:xfrm>
          <a:prstGeom prst="rect">
            <a:avLst/>
          </a:prstGeom>
          <a:noFill/>
          <a:ln w="0">
            <a:noFill/>
          </a:ln>
        </p:spPr>
        <p:txBody>
          <a:bodyPr lIns="0" rIns="0" tIns="0" bIns="0" anchor="t">
            <a:normAutofit fontScale="54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While social media message delivery offers various benefits, it also comes with inherent risks, both personally and professionally. Some of the key risks include: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Privacy Concerns: Sharing personal information or engaging in conversations on social media can pose privacy risks. Individuals may inadvertently disclose sensitive information that could be exploited by malicious actors.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Reputational Damage: In the digital age, messages shared on social media can have a significant impact on one’s reputation. Missteps or controversial statements can quickly spread, leading to reputational damage for individuals or businesses.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Cybersecurity Threats: Social media platforms are susceptible to cybersecurity threats such as hacking, phishing attacks, and malware distribution. Clicking on malicious links or sharing sensitive data can compromise personal and professional security.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latin typeface="Arial"/>
              </a:rPr>
              <a:t>Legal and Compliance Issues:</a:t>
            </a:r>
            <a:r>
              <a:rPr b="0" lang="en-US" sz="3200" spc="-1" strike="noStrike">
                <a:latin typeface="Arial"/>
              </a:rPr>
              <a:t> Posting content on social media without considering legal implications can result in legal repercussions for individuals or businesses. This includes copyright infringement, defamation, or violating industry regulations.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latin typeface="Arial"/>
              </a:rPr>
              <a:t>Professional Boundaries:</a:t>
            </a:r>
            <a:r>
              <a:rPr b="0" lang="en-US" sz="3200" spc="-1" strike="noStrike">
                <a:latin typeface="Arial"/>
              </a:rPr>
              <a:t> For professionals using social media for message delivery, maintaining appropriate boundaries is crucial. Mixing personal opinions with professional content can lead to conflicts or misunderstandings with clients or colleagues.</a:t>
            </a:r>
            <a:r>
              <a:rPr b="0" lang="en-US" sz="3200" spc="-1" strike="noStrike" u="sng">
                <a:solidFill>
                  <a:srgbClr val="b8fa56"/>
                </a:solidFill>
                <a:uFillTx/>
                <a:latin typeface="Arial"/>
                <a:hlinkClick r:id="rId1"/>
              </a:rPr>
              <a:t>nidirect </a:t>
            </a:r>
            <a:endParaRPr b="0" lang="en-US" sz="3200" spc="-1" strike="noStrike">
              <a:latin typeface="Arial"/>
            </a:endParaRPr>
          </a:p>
        </p:txBody>
      </p:sp>
      <p:sp>
        <p:nvSpPr>
          <p:cNvPr id="824" name="PlaceHolder 2"/>
          <p:cNvSpPr>
            <a:spLocks noGrp="1"/>
          </p:cNvSpPr>
          <p:nvPr>
            <p:ph type="title"/>
          </p:nvPr>
        </p:nvSpPr>
        <p:spPr>
          <a:xfrm>
            <a:off x="228960" y="226800"/>
            <a:ext cx="8913600" cy="6861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Risks of Social Media Use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title"/>
          </p:nvPr>
        </p:nvSpPr>
        <p:spPr>
          <a:xfrm>
            <a:off x="609480" y="273600"/>
            <a:ext cx="10969560" cy="1141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Evolution of Audiences in the Digital Age</a:t>
            </a:r>
            <a:endParaRPr b="0" lang="en-US" sz="4400" spc="-1" strike="noStrike">
              <a:latin typeface="Arial"/>
            </a:endParaRPr>
          </a:p>
        </p:txBody>
      </p:sp>
      <p:sp>
        <p:nvSpPr>
          <p:cNvPr id="826" name="PlaceHolder 2"/>
          <p:cNvSpPr>
            <a:spLocks noGrp="1"/>
          </p:cNvSpPr>
          <p:nvPr>
            <p:ph/>
          </p:nvPr>
        </p:nvSpPr>
        <p:spPr>
          <a:xfrm>
            <a:off x="609480" y="1604520"/>
            <a:ext cx="10969560" cy="397440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use of social media has led to a significant evolution in audiences. Audiences today are more diverse, interconnected, and empowered than ever before.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They have access to a wealth of information and are active participants in shaping conversations.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Additionally, audiences expect personalized and authentic communication from individuals and businesses. Understanding these changes is crucial for effectively engaging with modern audiences through social media platforms.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1"/>
              </a:rPr>
              <a:t>How inpactfulk has the Digital been compared to times gone by?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50040" y="114840"/>
            <a:ext cx="11961720" cy="1141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Technology’s Role in Building a Personal Profile</a:t>
            </a:r>
            <a:endParaRPr b="0" lang="en-US" sz="4400" spc="-1" strike="noStrike">
              <a:latin typeface="Arial"/>
            </a:endParaRPr>
          </a:p>
        </p:txBody>
      </p:sp>
      <p:sp>
        <p:nvSpPr>
          <p:cNvPr id="828" name="PlaceHolder 2"/>
          <p:cNvSpPr>
            <a:spLocks noGrp="1"/>
          </p:cNvSpPr>
          <p:nvPr>
            <p:ph/>
          </p:nvPr>
        </p:nvSpPr>
        <p:spPr>
          <a:xfrm>
            <a:off x="228600" y="1143000"/>
            <a:ext cx="11885400" cy="5256000"/>
          </a:xfrm>
          <a:prstGeom prst="rect">
            <a:avLst/>
          </a:prstGeom>
          <a:noFill/>
          <a:ln w="0">
            <a:noFill/>
          </a:ln>
        </p:spPr>
        <p:txBody>
          <a:bodyPr lIns="0" rIns="0" tIns="0" bIns="0" anchor="t">
            <a:normAutofit fontScale="67000"/>
          </a:bodyPr>
          <a:p>
            <a:pPr>
              <a:lnSpc>
                <a:spcPct val="100000"/>
              </a:lnSpc>
              <a:spcBef>
                <a:spcPts val="1417"/>
              </a:spcBef>
              <a:buNone/>
            </a:pPr>
            <a:r>
              <a:rPr b="0" lang="en-US" sz="3200" spc="-1" strike="noStrike">
                <a:latin typeface="Arial"/>
              </a:rPr>
              <a:t>The capacity to create a personal profile has been profoundly altered by technology. Social media platforms have given people the ability to build and manage their online identities and personal brands. People now frequently use blogs, personal web pages, and social media profiles to highlight their accomplishments, interests, and hobbies. Technology has also made it possible to create digital portfolios, which let people present their accomplishments and work in an aesthetically pleasing and accessible way.</a:t>
            </a:r>
            <a:endParaRPr b="0" lang="en-US" sz="3200" spc="-1" strike="noStrike">
              <a:latin typeface="Arial"/>
            </a:endParaRPr>
          </a:p>
          <a:p>
            <a:pPr>
              <a:lnSpc>
                <a:spcPct val="100000"/>
              </a:lnSpc>
              <a:spcBef>
                <a:spcPts val="1417"/>
              </a:spcBef>
              <a:buNone/>
            </a:pPr>
            <a:r>
              <a:rPr b="0" lang="en-US" sz="3200" spc="-1" strike="noStrike">
                <a:latin typeface="Arial"/>
              </a:rPr>
              <a:t>A significant factor in the development of personal profiles has also been the widespread use of digital cameras and cellphones. People can use images and videos to instantly record and share life events, giving others a more complete picture of their personalities and experiences. In addition, the emergence of location-based services and GPS tracking functionalities has enabled people to chronicle their journeys and encounters, thereby enhancing their individual profiles.</a:t>
            </a:r>
            <a:endParaRPr b="0" lang="en-US" sz="3200" spc="-1" strike="noStrike">
              <a:latin typeface="Arial"/>
            </a:endParaRPr>
          </a:p>
          <a:p>
            <a:pPr>
              <a:lnSpc>
                <a:spcPct val="100000"/>
              </a:lnSpc>
              <a:spcBef>
                <a:spcPts val="1417"/>
              </a:spcBef>
              <a:buNone/>
            </a:pPr>
            <a:r>
              <a:rPr b="0" lang="en-US" sz="3200" spc="-1" strike="noStrike">
                <a:latin typeface="Arial"/>
                <a:ea typeface="Noto Sans CJK SC"/>
              </a:rPr>
              <a:t>Furthermore, people can now receive personalized content recommendations based on their online activity and tastes thanks to developments in data analytics and customization technologies. As a result, more curated and customized personal profiles that represent each person's particular preferences and interests have been made.</a:t>
            </a:r>
            <a:r>
              <a:rPr b="0" lang="en-US" sz="3200" spc="-1" strike="noStrike" u="sng">
                <a:solidFill>
                  <a:srgbClr val="b8fa56"/>
                </a:solidFill>
                <a:uFillTx/>
                <a:latin typeface="Arial"/>
                <a:ea typeface="Noto Sans CJK SC"/>
                <a:hlinkClick r:id="rId1"/>
              </a:rPr>
              <a:t>THE ONLINE BRANDING</a:t>
            </a: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228600" y="85680"/>
            <a:ext cx="11351520" cy="1248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Impact of Technology in Shaping a Professional Profile</a:t>
            </a:r>
            <a:endParaRPr b="0" lang="en-US" sz="4400" spc="-1" strike="noStrike">
              <a:latin typeface="Arial"/>
            </a:endParaRPr>
          </a:p>
        </p:txBody>
      </p:sp>
      <p:sp>
        <p:nvSpPr>
          <p:cNvPr id="830" name="PlaceHolder 2"/>
          <p:cNvSpPr>
            <a:spLocks noGrp="1"/>
          </p:cNvSpPr>
          <p:nvPr>
            <p:ph/>
          </p:nvPr>
        </p:nvSpPr>
        <p:spPr>
          <a:xfrm>
            <a:off x="228600" y="1371600"/>
            <a:ext cx="11885400" cy="5027400"/>
          </a:xfrm>
          <a:prstGeom prst="rect">
            <a:avLst/>
          </a:prstGeom>
          <a:noFill/>
          <a:ln w="0">
            <a:noFill/>
          </a:ln>
        </p:spPr>
        <p:txBody>
          <a:bodyPr lIns="0" rIns="0" tIns="0" bIns="0" anchor="t">
            <a:normAutofit fontScale="6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Technology has had a profound impact on the ability to build a professional profile. The digital age has transformed the way professionals present themselves to potential employers, clients, and colleagues. Online professional networking platforms such as LinkedIn have become instrumental in creating and maintaining professional profiles. These platforms allow individuals to showcase their work experience, skills, endorsements, and recommendations in a structured format that is easily accessible to recruiters and business contacts</a:t>
            </a:r>
            <a:r>
              <a:rPr b="0" lang="en-US" sz="3200" spc="-1" strike="noStrike" u="sng">
                <a:solidFill>
                  <a:srgbClr val="b8fa56"/>
                </a:solidFill>
                <a:uFillTx/>
                <a:latin typeface="Arial"/>
                <a:hlinkClick r:id="rId1"/>
              </a:rPr>
              <a:t>Soraj Hongladarom</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Furthermore, technology has facilitated remote work opportunities, enabling professionals to work from anywhere in the world. This shift towards remote work has necessitated the use of digital communication tools such as video conferencing, project management software, and collaborative platforms. As a result, professionals are now able to demonstrate their ability to thrive in virtual work environments through their online presence.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rise of e-portfolios and personal websites has also empowered professionals to curate a comprehensive showcase of their work samples, projects, and achievements. These digital portfolios serve as dynamic representations of an individual’s professional capabilities and accomplishments.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609480" y="273600"/>
            <a:ext cx="10969560" cy="1141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Facilitating Distinction and Trustworthiness</a:t>
            </a:r>
            <a:endParaRPr b="0" lang="en-US" sz="4400" spc="-1" strike="noStrike">
              <a:latin typeface="Arial"/>
            </a:endParaRPr>
          </a:p>
        </p:txBody>
      </p:sp>
      <p:sp>
        <p:nvSpPr>
          <p:cNvPr id="832" name="PlaceHolder 2"/>
          <p:cNvSpPr>
            <a:spLocks noGrp="1"/>
          </p:cNvSpPr>
          <p:nvPr>
            <p:ph/>
          </p:nvPr>
        </p:nvSpPr>
        <p:spPr>
          <a:xfrm>
            <a:off x="609480" y="1604520"/>
            <a:ext cx="10969560" cy="3974400"/>
          </a:xfrm>
          <a:prstGeom prst="rect">
            <a:avLst/>
          </a:prstGeom>
          <a:noFill/>
          <a:ln w="0">
            <a:noFill/>
          </a:ln>
        </p:spPr>
        <p:txBody>
          <a:bodyPr lIns="0" rIns="0" tIns="0" bIns="0" anchor="t">
            <a:normAutofit fontScale="8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Social media provides avenues for individuals to set themselves apart by sharing unique insights, thought leadership content, and engaging with their audience authentically.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By consistently delivering valuable content and demonstrating expertise in their field, professionals can establish themselves as trustworthy authorities within their respective industries. Moreover, cultivating an approachable online presence can make individuals more likable and relatable to their audience.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1"/>
              </a:rPr>
              <a:t>SOCIAL SUCCESS</a:t>
            </a: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69560" cy="1141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Conclusion</a:t>
            </a:r>
            <a:endParaRPr b="0" lang="en-US" sz="4400" spc="-1" strike="noStrike">
              <a:latin typeface="Arial"/>
            </a:endParaRPr>
          </a:p>
        </p:txBody>
      </p:sp>
      <p:sp>
        <p:nvSpPr>
          <p:cNvPr id="834" name="PlaceHolder 2"/>
          <p:cNvSpPr>
            <a:spLocks noGrp="1"/>
          </p:cNvSpPr>
          <p:nvPr>
            <p:ph/>
          </p:nvPr>
        </p:nvSpPr>
        <p:spPr>
          <a:xfrm>
            <a:off x="609480" y="1604520"/>
            <a:ext cx="10969560" cy="397440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use of social media has profoundly transformed personal and professional communication.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While it offers numerous benefits such as global reach and instant interaction, it also presents inherent risks that require careful navigation.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Audiences have evolved into active participants in digital conversations, demanding personalized and authentic engagement.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Furthermore, technology has redefined how individuals shape their identities, blurring the lines between personal and professional personas in the digital realm.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title"/>
          </p:nvPr>
        </p:nvSpPr>
        <p:spPr>
          <a:xfrm>
            <a:off x="335160" y="0"/>
            <a:ext cx="10969560" cy="6832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Reference</a:t>
            </a:r>
            <a:endParaRPr b="0" lang="en-US" sz="4400" spc="-1" strike="noStrike">
              <a:latin typeface="Arial"/>
            </a:endParaRPr>
          </a:p>
        </p:txBody>
      </p:sp>
      <p:sp>
        <p:nvSpPr>
          <p:cNvPr id="836" name="PlaceHolder 2"/>
          <p:cNvSpPr>
            <a:spLocks noGrp="1"/>
          </p:cNvSpPr>
          <p:nvPr>
            <p:ph/>
          </p:nvPr>
        </p:nvSpPr>
        <p:spPr>
          <a:xfrm>
            <a:off x="720" y="685800"/>
            <a:ext cx="12112560" cy="59367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1"/>
              </a:rPr>
              <a:t>https://learn.snhu.edu/content/enforced/1457664-SCI-20036-OL-DAC-CFA.24CFA-AS/Competency%20Files/SCI-20036%20Humanize%20Your%20Business.pdf?ou=1457664</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2"/>
              </a:rPr>
              <a:t>https://learn.snhu.edu/content/enforced/1457664-SCI-20036-OL-DAC-CFA.24CFA-AS/Competency%20Files/SCI-20036%20Working%20the%20Crowd%2c%20Chapter%206.pdf?ou=1457664</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3"/>
              </a:rPr>
              <a:t>https://eds-p-ebscohost-com.ezproxy.snhu.edu/eds/pdfviewer/pdfviewer?vid=1&amp;sid=ace7161e-992f-41c1-957a-67b3c4bbca1c%40redis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4"/>
              </a:rPr>
              <a:t>https://www.linkedin.com/pulse/how-impactful-has-digital-age-been-compared-times-gone-adam-gill</a:t>
            </a:r>
            <a:endParaRPr b="0" lang="en-US" sz="3200" spc="-1" strike="noStrike">
              <a:latin typeface="Arial"/>
            </a:endParaRPr>
          </a:p>
          <a:p>
            <a:pPr>
              <a:lnSpc>
                <a:spcPct val="100000"/>
              </a:lnSpc>
              <a:spcBef>
                <a:spcPts val="1417"/>
              </a:spcBef>
              <a:buNone/>
            </a:pPr>
            <a:r>
              <a:rPr b="0" lang="en-US" sz="3200" spc="-1" strike="noStrike" u="sng">
                <a:solidFill>
                  <a:srgbClr val="b8fa56"/>
                </a:solidFill>
                <a:uFillTx/>
                <a:latin typeface="Arial"/>
                <a:hlinkClick r:id="rId5"/>
              </a:rPr>
              <a:t>https://learn.snhu.edu/content/enforced/1457664-SCI-20036-OL-DAC-CFA.24CFA-AS/Competency%20Files/SCI-20036%20Personal%20Identity%20and%20the%20Self%20in%20the%20Online%20and%20Offline%20World.pdf?ou=1457664</a:t>
            </a: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457920" y="228600"/>
            <a:ext cx="5713560" cy="36568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SECTION C: Influence of Technology On Perceptions and events</a:t>
            </a:r>
            <a:endParaRPr b="0" lang="en-US" sz="4400" spc="-1" strike="noStrike">
              <a:latin typeface="Arial"/>
            </a:endParaRPr>
          </a:p>
        </p:txBody>
      </p:sp>
      <p:sp>
        <p:nvSpPr>
          <p:cNvPr id="838" name="PlaceHolder 2"/>
          <p:cNvSpPr>
            <a:spLocks noGrp="1"/>
          </p:cNvSpPr>
          <p:nvPr>
            <p:ph type="subTitle"/>
          </p:nvPr>
        </p:nvSpPr>
        <p:spPr>
          <a:xfrm>
            <a:off x="609480" y="5581440"/>
            <a:ext cx="4190400" cy="551520"/>
          </a:xfrm>
          <a:prstGeom prst="rect">
            <a:avLst/>
          </a:prstGeom>
          <a:noFill/>
          <a:ln w="0">
            <a:noFill/>
          </a:ln>
        </p:spPr>
        <p:txBody>
          <a:bodyPr lIns="0" rIns="0" tIns="0" bIns="0" anchor="ctr">
            <a:noAutofit/>
          </a:bodyPr>
          <a:p>
            <a:pPr algn="ctr">
              <a:buNone/>
            </a:pPr>
            <a:endParaRPr b="0" lang="en-US" sz="3200" spc="-1" strike="noStrike">
              <a:latin typeface="Arial"/>
            </a:endParaRPr>
          </a:p>
        </p:txBody>
      </p:sp>
      <p:pic>
        <p:nvPicPr>
          <p:cNvPr id="839" name="" descr=""/>
          <p:cNvPicPr/>
          <p:nvPr/>
        </p:nvPicPr>
        <p:blipFill>
          <a:blip r:embed="rId1"/>
          <a:stretch/>
        </p:blipFill>
        <p:spPr>
          <a:xfrm>
            <a:off x="6629400" y="-8640"/>
            <a:ext cx="5562000" cy="68569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title"/>
          </p:nvPr>
        </p:nvSpPr>
        <p:spPr>
          <a:xfrm>
            <a:off x="609480" y="221040"/>
            <a:ext cx="109717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How Communication Technology and Social Media Shape Perceptions</a:t>
            </a:r>
            <a:endParaRPr b="0" lang="en-US" sz="4400" spc="-1" strike="noStrike">
              <a:latin typeface="Arial"/>
            </a:endParaRPr>
          </a:p>
        </p:txBody>
      </p:sp>
      <p:sp>
        <p:nvSpPr>
          <p:cNvPr id="841" name="PlaceHolder 2"/>
          <p:cNvSpPr>
            <a:spLocks noGrp="1"/>
          </p:cNvSpPr>
          <p:nvPr>
            <p:ph/>
          </p:nvPr>
        </p:nvSpPr>
        <p:spPr>
          <a:xfrm>
            <a:off x="609480" y="1604520"/>
            <a:ext cx="10971720" cy="3976560"/>
          </a:xfrm>
          <a:prstGeom prst="rect">
            <a:avLst/>
          </a:prstGeom>
          <a:noFill/>
          <a:ln w="0">
            <a:noFill/>
          </a:ln>
        </p:spPr>
        <p:txBody>
          <a:bodyPr lIns="0" rIns="0" tIns="0" bIns="0" anchor="t">
            <a:normAutofit fontScale="9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Communication technology and social media platforms have transformed how information is distributed and consumed.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Individuals and organizations can now readily communicate with a worldwide audience, influencing public impressions and beliefs.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Social media's immediacy and reach make it an effective instrument for influencing narratives and affecting public debate.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title"/>
          </p:nvPr>
        </p:nvSpPr>
        <p:spPr>
          <a:xfrm>
            <a:off x="205920" y="182880"/>
            <a:ext cx="11144520" cy="956520"/>
          </a:xfrm>
          <a:prstGeom prst="rect">
            <a:avLst/>
          </a:prstGeom>
          <a:noFill/>
          <a:ln w="0">
            <a:noFill/>
          </a:ln>
        </p:spPr>
        <p:txBody>
          <a:bodyPr lIns="90000" rIns="90000" tIns="45000" bIns="45000" anchor="ctr">
            <a:noAutofit/>
          </a:bodyPr>
          <a:p>
            <a:pPr>
              <a:lnSpc>
                <a:spcPct val="90000"/>
              </a:lnSpc>
              <a:buNone/>
            </a:pPr>
            <a:r>
              <a:rPr b="0" lang="en-US" sz="3600" spc="-1" strike="noStrike" cap="all">
                <a:solidFill>
                  <a:srgbClr val="ffffff"/>
                </a:solidFill>
                <a:latin typeface="Tw Cen MT"/>
              </a:rPr>
              <a:t>Introduction</a:t>
            </a:r>
            <a:endParaRPr b="0" lang="en-US" sz="3600" spc="-1" strike="noStrike">
              <a:latin typeface="Arial"/>
            </a:endParaRPr>
          </a:p>
        </p:txBody>
      </p:sp>
      <p:sp>
        <p:nvSpPr>
          <p:cNvPr id="806" name="PlaceHolder 2"/>
          <p:cNvSpPr>
            <a:spLocks noGrp="1"/>
          </p:cNvSpPr>
          <p:nvPr>
            <p:ph/>
          </p:nvPr>
        </p:nvSpPr>
        <p:spPr>
          <a:xfrm>
            <a:off x="205920" y="1143000"/>
            <a:ext cx="11777040" cy="5528520"/>
          </a:xfrm>
          <a:prstGeom prst="rect">
            <a:avLst/>
          </a:prstGeom>
          <a:noFill/>
          <a:ln w="0">
            <a:noFill/>
          </a:ln>
        </p:spPr>
        <p:txBody>
          <a:bodyPr lIns="90000" rIns="90000" tIns="45000" bIns="45000" anchor="t">
            <a:normAutofit fontScale="81000"/>
          </a:bodyPr>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purpose of the slideshow timeline is to showcase the technological advancements that have impacted the organization, its employees, and society as a whole over the past twenty years. The scope of the presentation will cover the major milestones in technology that have influenced the company’s operations, as well as the broader societal impact of these advancements.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Our very own multinational company here has a rich history of innovation and technological leadership. Founded twenty years ago, it has been at the forefront of developing cutting-edge software solutions for various industries. The company has expanded its global presence and has a diverse workforce that has contributed to its success over the years.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Understanding how technology has changed the workplace is crucial for several reasons. Firstly, it allows for a better appreciation of how technology has transformed business processes, making them more efficient and productive. Additionally, it provides insights into how employees have adapted to technological changes and how these changes have influenced their roles and responsibilities(Schess, 2023).</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title"/>
          </p:nvPr>
        </p:nvSpPr>
        <p:spPr>
          <a:xfrm>
            <a:off x="609480" y="221040"/>
            <a:ext cx="109717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Impact of Sharing Positions on Controversial Topics</a:t>
            </a:r>
            <a:endParaRPr b="0" lang="en-US" sz="4400" spc="-1" strike="noStrike">
              <a:latin typeface="Arial"/>
            </a:endParaRPr>
          </a:p>
        </p:txBody>
      </p:sp>
      <p:sp>
        <p:nvSpPr>
          <p:cNvPr id="843" name="PlaceHolder 2"/>
          <p:cNvSpPr>
            <a:spLocks noGrp="1"/>
          </p:cNvSpPr>
          <p:nvPr>
            <p:ph/>
          </p:nvPr>
        </p:nvSpPr>
        <p:spPr>
          <a:xfrm>
            <a:off x="609480" y="1604520"/>
            <a:ext cx="10971720" cy="3976560"/>
          </a:xfrm>
          <a:prstGeom prst="rect">
            <a:avLst/>
          </a:prstGeom>
          <a:noFill/>
          <a:ln w="0">
            <a:noFill/>
          </a:ln>
        </p:spPr>
        <p:txBody>
          <a:bodyPr lIns="0" rIns="0" tIns="0" bIns="0" anchor="t">
            <a:normAutofit fontScale="71000"/>
          </a:bodyPr>
          <a:p>
            <a:pPr>
              <a:lnSpc>
                <a:spcPct val="100000"/>
              </a:lnSpc>
              <a:spcBef>
                <a:spcPts val="1417"/>
              </a:spcBef>
              <a:buNone/>
            </a:pPr>
            <a:r>
              <a:rPr b="0" lang="en-US" sz="3200" spc="-1" strike="noStrike">
                <a:latin typeface="Arial"/>
              </a:rPr>
              <a:t>Sharing opinions on contentious matters, such as social, environmental, and political issues, can have a substantial impact on an individual's credibility. For instance; Celebrity who makes insensitive remarks about a marginalized community on social media can experience a significant decline in public support and endorsement deals. Furthermore, a politician advocating for a controversial policy may face criticism from opponents and lose support among voters who disagree with their position.</a:t>
            </a:r>
            <a:endParaRPr b="0" lang="en-US" sz="3200" spc="-1" strike="noStrike">
              <a:latin typeface="Arial"/>
            </a:endParaRPr>
          </a:p>
          <a:p>
            <a:pPr>
              <a:lnSpc>
                <a:spcPct val="100000"/>
              </a:lnSpc>
              <a:spcBef>
                <a:spcPts val="1417"/>
              </a:spcBef>
              <a:buNone/>
            </a:pPr>
            <a:r>
              <a:rPr b="0" lang="en-US" sz="3200" spc="-1" strike="noStrike">
                <a:latin typeface="Arial"/>
              </a:rPr>
              <a:t>Individuals who take a stand on difficult issues may experience criticism or support based on the attitudes in their social groups.</a:t>
            </a:r>
            <a:endParaRPr b="0" lang="en-US" sz="3200" spc="-1" strike="noStrike">
              <a:latin typeface="Arial"/>
            </a:endParaRPr>
          </a:p>
          <a:p>
            <a:pPr>
              <a:lnSpc>
                <a:spcPct val="100000"/>
              </a:lnSpc>
              <a:spcBef>
                <a:spcPts val="1417"/>
              </a:spcBef>
              <a:buNone/>
            </a:pPr>
            <a:r>
              <a:rPr b="0" lang="en-US" sz="3200" spc="-1" strike="noStrike">
                <a:latin typeface="Arial"/>
              </a:rPr>
              <a:t>Social media makes these positions more obvious, potentially influencing how others perceive the individual.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title"/>
          </p:nvPr>
        </p:nvSpPr>
        <p:spPr>
          <a:xfrm>
            <a:off x="609480" y="221040"/>
            <a:ext cx="109717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Technology’s Influence on Individual Support for Issues</a:t>
            </a:r>
            <a:endParaRPr b="0" lang="en-US" sz="4400" spc="-1" strike="noStrike">
              <a:latin typeface="Arial"/>
            </a:endParaRPr>
          </a:p>
        </p:txBody>
      </p:sp>
      <p:sp>
        <p:nvSpPr>
          <p:cNvPr id="845" name="PlaceHolder 2"/>
          <p:cNvSpPr>
            <a:spLocks noGrp="1"/>
          </p:cNvSpPr>
          <p:nvPr>
            <p:ph/>
          </p:nvPr>
        </p:nvSpPr>
        <p:spPr>
          <a:xfrm>
            <a:off x="609480" y="1604520"/>
            <a:ext cx="10971720" cy="3976560"/>
          </a:xfrm>
          <a:prstGeom prst="rect">
            <a:avLst/>
          </a:prstGeom>
          <a:noFill/>
          <a:ln w="0">
            <a:noFill/>
          </a:ln>
        </p:spPr>
        <p:txBody>
          <a:bodyPr lIns="0" rIns="0" tIns="0" bIns="0" anchor="t">
            <a:normAutofit fontScale="9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Technology has played a crucial role in mobilizing support for various social, environmental, and political causes.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Online platforms enable individuals to connect with like-minded individuals, organize campaigns, and raise awareness about important issues.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Crowdfunding websites, social media campaigns, and online petitions are examples of how technology has facilitated collective action and advocacy.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title"/>
          </p:nvPr>
        </p:nvSpPr>
        <p:spPr>
          <a:xfrm>
            <a:off x="609480" y="220680"/>
            <a:ext cx="10971720" cy="1249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Impact of a Digital Footprint on Personal And Professional </a:t>
            </a:r>
            <a:endParaRPr b="0" lang="en-US" sz="4400" spc="-1" strike="noStrike">
              <a:latin typeface="Arial"/>
            </a:endParaRPr>
          </a:p>
        </p:txBody>
      </p:sp>
      <p:sp>
        <p:nvSpPr>
          <p:cNvPr id="847" name="PlaceHolder 2"/>
          <p:cNvSpPr>
            <a:spLocks noGrp="1"/>
          </p:cNvSpPr>
          <p:nvPr>
            <p:ph/>
          </p:nvPr>
        </p:nvSpPr>
        <p:spPr>
          <a:xfrm>
            <a:off x="609480" y="1604520"/>
            <a:ext cx="10971720" cy="4567320"/>
          </a:xfrm>
          <a:prstGeom prst="rect">
            <a:avLst/>
          </a:prstGeom>
          <a:noFill/>
          <a:ln w="0">
            <a:noFill/>
          </a:ln>
        </p:spPr>
        <p:txBody>
          <a:bodyPr lIns="0" rIns="0" tIns="0" bIns="0" anchor="t">
            <a:normAutofit fontScale="73000"/>
          </a:bodyPr>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1"/>
              </a:rPr>
              <a:t>Digital</a:t>
            </a:r>
            <a:r>
              <a:rPr b="0" lang="en-US" sz="3200" spc="-1" strike="noStrike">
                <a:latin typeface="Arial"/>
              </a:rPr>
              <a:t> footprint refers to the trail of data left behind by an individual’s online activity.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Personal Life:  digital footprint can impact relationships, privacy, and personal reputation. For example, inappropriate posts such as making fun of disable people or being homophobic or photos shared on social media platforms can tarnish one’s reputation among friends, family, or colleagues and may potential ruin one chances of securing employment.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Professional Life: Employers often conduct online searches to gather information about potential candidates before making hiring decisions. Negative content associated with an individual’s digital footprint, such as unprofessional behavior or discriminatory remarks, can lead to rejection from job opportunities or even termination from current employment.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Conclusion</a:t>
            </a:r>
            <a:endParaRPr b="0" lang="en-US" sz="4400" spc="-1" strike="noStrike">
              <a:latin typeface="Arial"/>
            </a:endParaRPr>
          </a:p>
        </p:txBody>
      </p:sp>
      <p:sp>
        <p:nvSpPr>
          <p:cNvPr id="849" name="PlaceHolder 2"/>
          <p:cNvSpPr>
            <a:spLocks noGrp="1"/>
          </p:cNvSpPr>
          <p:nvPr>
            <p:ph/>
          </p:nvPr>
        </p:nvSpPr>
        <p:spPr>
          <a:xfrm>
            <a:off x="609480" y="1604520"/>
            <a:ext cx="10971720" cy="397656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To summarize, communication technologies and social media have altered how information is shared and views are formed.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Sharing opinions on difficult issues can have an impact on an individual's reputation in both positive and negative ways.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Technology has helped to mobilize support for a variety of issues, changing the landscape of advocacy.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employment process has developed alongside technology, making it more efficient and transparent for both businesses and job seekers.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Reference</a:t>
            </a:r>
            <a:endParaRPr b="0" lang="en-US" sz="4400" spc="-1" strike="noStrike">
              <a:latin typeface="Arial"/>
            </a:endParaRPr>
          </a:p>
        </p:txBody>
      </p:sp>
      <p:sp>
        <p:nvSpPr>
          <p:cNvPr id="851"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1"/>
              </a:rPr>
              <a:t>https://akirachix.typingclub.com/sportal/program-3.game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b8fa56"/>
                </a:solidFill>
                <a:uFillTx/>
                <a:latin typeface="Arial"/>
                <a:hlinkClick r:id="rId2"/>
              </a:rPr>
              <a:t>https://search-ebscohost-com.ezproxy.snhu.edu/Community.aspx?ugt=723761866C1675076796752662F52EE268D36613669365E325E33013340336&amp;authtype=ip&amp;stsug=Am1bjOgONSgCTCS4UbZZSOm26vIskC42aUoqx5GmVvslF7D7EfRg4IqxZAWOZHw9_flsaZeDmow6ipjBmNyCbGhZWiOGXAdeWf18pVA8qV_SqQRiKSOsRUISOFMW1LjbM9hPxLMOi_hfzN6I7p-0jGpFAXKWX5wVtBPNhJWZSYK5wA&amp;IsAdminMobile=N&amp;encid=22D731663C5635173706352632553C37385376C376C375C375C370C374C376C33013&amp;selectServicesToken=A22Y-nOlSpxBUrmgTk9cxY48CUiry1SLHUH8smNJAXhcPX8G0qikWyRlh9TxYW6tPtf4QQHcpq4EwzWyPL6tgsKIhwPhCyB7vU3iOYCdPmpnOQU2oKMUsLVWcwSQFzDFlBLt-0oV_Sj6CmgyEJ2hRKEY_3clI4C392fToN1NBZGqSSigYSGhlDlrooib6yhbr0PHHI46mAgKWxPy9jvn5OKfiRtaoSQizVTtOu7JoMIbhaUzJyGUIlIZqZuq6hD_Vxk0HJlAAFan3IHuw4KL2iO21hpcsuNhpgpV</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https://er.educause.edu/articles/2018/10/take-charge-of-your-online-reputation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title"/>
          </p:nvPr>
        </p:nvSpPr>
        <p:spPr>
          <a:xfrm>
            <a:off x="0" y="182880"/>
            <a:ext cx="11350080" cy="629280"/>
          </a:xfrm>
          <a:prstGeom prst="rect">
            <a:avLst/>
          </a:prstGeom>
          <a:noFill/>
          <a:ln w="0">
            <a:noFill/>
          </a:ln>
        </p:spPr>
        <p:txBody>
          <a:bodyPr lIns="90000" rIns="90000" tIns="45000" bIns="45000" anchor="ctr">
            <a:noAutofit/>
          </a:bodyPr>
          <a:p>
            <a:pPr>
              <a:lnSpc>
                <a:spcPct val="90000"/>
              </a:lnSpc>
              <a:buNone/>
            </a:pPr>
            <a:r>
              <a:rPr b="0" lang="en-US" sz="3600" spc="-1" strike="noStrike" cap="all">
                <a:solidFill>
                  <a:srgbClr val="ffffff"/>
                </a:solidFill>
                <a:latin typeface="Tw Cen MT"/>
              </a:rPr>
              <a:t>Impact of Technology on Daily Operation</a:t>
            </a:r>
            <a:endParaRPr b="0" lang="en-US" sz="3600" spc="-1" strike="noStrike">
              <a:latin typeface="Arial"/>
            </a:endParaRPr>
          </a:p>
        </p:txBody>
      </p:sp>
      <p:sp>
        <p:nvSpPr>
          <p:cNvPr id="808" name="PlaceHolder 2"/>
          <p:cNvSpPr>
            <a:spLocks noGrp="1"/>
          </p:cNvSpPr>
          <p:nvPr>
            <p:ph/>
          </p:nvPr>
        </p:nvSpPr>
        <p:spPr>
          <a:xfrm>
            <a:off x="228600" y="815760"/>
            <a:ext cx="11753640" cy="5855760"/>
          </a:xfrm>
          <a:prstGeom prst="rect">
            <a:avLst/>
          </a:prstGeom>
          <a:noFill/>
          <a:ln w="0">
            <a:noFill/>
          </a:ln>
        </p:spPr>
        <p:txBody>
          <a:bodyPr lIns="90000" rIns="90000" tIns="45000" bIns="45000" anchor="t">
            <a:normAutofit fontScale="73000"/>
          </a:bodyPr>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Technology has significantly increased the speed of operations in various ways. Faster processing capabilities have enabled tasks to be completed more efficiently, leading to improved productivity. Communication has been revolutionized through technologies such as instant messaging, video conferencing, and collaboration tools, allowing for real-time interaction regardless of geographical locations (T., 2018). </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Thanks to Technology  Online databases have facilitated efficient data management and retrieval, enhancing decision-making processes. Search engines have revolutionized information retrieval, enabling quick access to a wealth of knowledge on virtually any topic. This kind of database and search engines include; Google, MySQL, MongoDB and Amazon RDS (AMAZON DATABASE,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Technology has increased access to more qualified employees in the workplace. With the help of online platforms and tools, employers can now reach a global pool of talent, rather than being limited to local candidates. This has enabled them to find the best candidates for the job, regardless of their location. Additionally, technology has enabled remote work, allowing employers to hire the best candidates from anywhere in the world, without the need for relocation(Neddersen,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Also, technology has reshaped employee roles and responsibilities by automating repetitive tasks, emphasizing data analysis skills, requiring proficiency in digital communication tools, and necessitating cybersecurity awareness among employees.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343080" y="126720"/>
            <a:ext cx="11167200" cy="418320"/>
          </a:xfrm>
          <a:prstGeom prst="rect">
            <a:avLst/>
          </a:prstGeom>
          <a:noFill/>
          <a:ln w="0">
            <a:noFill/>
          </a:ln>
        </p:spPr>
        <p:txBody>
          <a:bodyPr lIns="90000" rIns="90000" tIns="45000" bIns="45000" anchor="ctr">
            <a:normAutofit fontScale="66000"/>
          </a:bodyPr>
          <a:p>
            <a:pPr>
              <a:lnSpc>
                <a:spcPct val="90000"/>
              </a:lnSpc>
              <a:buNone/>
            </a:pPr>
            <a:r>
              <a:rPr b="0" lang="en-US" sz="3600" spc="-1" strike="noStrike" cap="all">
                <a:solidFill>
                  <a:srgbClr val="ffffff"/>
                </a:solidFill>
                <a:latin typeface="Tw Cen MT"/>
              </a:rPr>
              <a:t>Impact of Technology on Communication</a:t>
            </a:r>
            <a:endParaRPr b="0" lang="en-US" sz="3600" spc="-1" strike="noStrike">
              <a:latin typeface="Arial"/>
            </a:endParaRPr>
          </a:p>
        </p:txBody>
      </p:sp>
      <p:sp>
        <p:nvSpPr>
          <p:cNvPr id="810" name="PlaceHolder 2"/>
          <p:cNvSpPr>
            <a:spLocks noGrp="1"/>
          </p:cNvSpPr>
          <p:nvPr>
            <p:ph/>
          </p:nvPr>
        </p:nvSpPr>
        <p:spPr>
          <a:xfrm>
            <a:off x="0" y="675360"/>
            <a:ext cx="12188520" cy="6052680"/>
          </a:xfrm>
          <a:prstGeom prst="rect">
            <a:avLst/>
          </a:prstGeom>
          <a:noFill/>
          <a:ln w="0">
            <a:noFill/>
          </a:ln>
        </p:spPr>
        <p:txBody>
          <a:bodyPr lIns="90000" rIns="90000" tIns="45000" bIns="45000" anchor="t">
            <a:noAutofit/>
          </a:bodyPr>
          <a:p>
            <a:pPr marL="228600" indent="-228600">
              <a:lnSpc>
                <a:spcPct val="120000"/>
              </a:lnSpc>
              <a:spcBef>
                <a:spcPts val="1001"/>
              </a:spcBef>
              <a:buClr>
                <a:srgbClr val="ffffff"/>
              </a:buClr>
              <a:buSzPct val="125000"/>
              <a:buFont typeface="Arial"/>
              <a:buChar char="•"/>
            </a:pPr>
            <a:r>
              <a:rPr b="0" lang="en-US" sz="1600" spc="-1" strike="noStrike">
                <a:solidFill>
                  <a:srgbClr val="ffffff"/>
                </a:solidFill>
                <a:latin typeface="Tw Cen MT"/>
              </a:rPr>
              <a:t>In the last two decades, technology has significantly transformed communication within the firm in many ways. And these include:</a:t>
            </a:r>
            <a:endParaRPr b="0" lang="en-US" sz="1600" spc="-1" strike="noStrike">
              <a:latin typeface="Arial"/>
            </a:endParaRPr>
          </a:p>
          <a:p>
            <a:pPr marL="228600" indent="-228600">
              <a:lnSpc>
                <a:spcPct val="120000"/>
              </a:lnSpc>
              <a:spcBef>
                <a:spcPts val="1001"/>
              </a:spcBef>
              <a:buClr>
                <a:srgbClr val="ffffff"/>
              </a:buClr>
              <a:buSzPct val="125000"/>
              <a:buFont typeface="Arial"/>
              <a:buChar char="•"/>
            </a:pPr>
            <a:r>
              <a:rPr b="0" lang="en-US" sz="1600" spc="-1" strike="noStrike">
                <a:solidFill>
                  <a:srgbClr val="ffffff"/>
                </a:solidFill>
                <a:latin typeface="Tw Cen MT"/>
              </a:rPr>
              <a:t>Firstly, the introduction of advanced communication technologies such as email, instant messaging platforms, video conferencing, and collaborative tools has revolutionized internal communication within the firm. These technologies have facilitated real-time communication among employees across different geographical locations, enabling seamless information sharing and collaboration(American University, 2023).</a:t>
            </a:r>
            <a:endParaRPr b="0" lang="en-US" sz="1600" spc="-1" strike="noStrike">
              <a:latin typeface="Arial"/>
            </a:endParaRPr>
          </a:p>
          <a:p>
            <a:pPr marL="228600" indent="-228600">
              <a:lnSpc>
                <a:spcPct val="120000"/>
              </a:lnSpc>
              <a:spcBef>
                <a:spcPts val="1001"/>
              </a:spcBef>
              <a:buClr>
                <a:srgbClr val="ffffff"/>
              </a:buClr>
              <a:buSzPct val="125000"/>
              <a:buFont typeface="Arial"/>
              <a:buChar char="•"/>
            </a:pPr>
            <a:r>
              <a:rPr b="0" lang="en-US" sz="1600" spc="-1" strike="noStrike">
                <a:solidFill>
                  <a:srgbClr val="ffffff"/>
                </a:solidFill>
                <a:latin typeface="Tw Cen MT"/>
              </a:rPr>
              <a:t>Additionally, the evolution of technology has reshaped the way our companies communicates with external stakeholders such as clients or suppliers. The use of customer relationship management (CRM) systems, email marketing platforms, and social media channels has enabled more personalized and targeted communication with clients (Study Smarter, 2023).</a:t>
            </a:r>
            <a:endParaRPr b="0" lang="en-US" sz="1600" spc="-1" strike="noStrike">
              <a:latin typeface="Arial"/>
            </a:endParaRPr>
          </a:p>
          <a:p>
            <a:pPr marL="228600" indent="-228600">
              <a:lnSpc>
                <a:spcPct val="120000"/>
              </a:lnSpc>
              <a:spcBef>
                <a:spcPts val="1001"/>
              </a:spcBef>
              <a:buClr>
                <a:srgbClr val="ffffff"/>
              </a:buClr>
              <a:buSzPct val="125000"/>
              <a:buFont typeface="Arial"/>
              <a:buChar char="•"/>
            </a:pPr>
            <a:r>
              <a:rPr b="0" lang="en-US" sz="1600" spc="-1" strike="noStrike">
                <a:solidFill>
                  <a:srgbClr val="ffffff"/>
                </a:solidFill>
                <a:latin typeface="Tw Cen MT"/>
              </a:rPr>
              <a:t>Furthermore, technology play a pivotal role in n fostering collaboration among employees in the company. Cloud-based collaboration tools have enabled teams to work on projects simultaneously, irrespective of their location. The integration of virtual whiteboards, document sharing platforms, and version control systems has streamlined collaborative efforts and improved productivity within the organization (HR future, 2023).</a:t>
            </a:r>
            <a:endParaRPr b="0" lang="en-US" sz="1600" spc="-1" strike="noStrike">
              <a:latin typeface="Arial"/>
            </a:endParaRPr>
          </a:p>
          <a:p>
            <a:pPr marL="228600" indent="-228600">
              <a:lnSpc>
                <a:spcPct val="120000"/>
              </a:lnSpc>
              <a:spcBef>
                <a:spcPts val="1001"/>
              </a:spcBef>
              <a:buClr>
                <a:srgbClr val="ffffff"/>
              </a:buClr>
              <a:buSzPct val="125000"/>
              <a:buFont typeface="Arial"/>
              <a:buChar char="•"/>
            </a:pPr>
            <a:r>
              <a:rPr b="0" lang="en-US" sz="1600" spc="-1" strike="noStrike">
                <a:solidFill>
                  <a:srgbClr val="ffffff"/>
                </a:solidFill>
                <a:latin typeface="Tw Cen MT"/>
              </a:rPr>
              <a:t>The increased means of contact have had a significant impact on individuals in various aspects of their lives, including communication, work, and personal relationships. For example; The advent of new communication technologies has revolutionized the way individuals interact with one another. With the rise of social media, messaging apps, and video conferencing tools, people can now communicate instantly and easily with friends, family, and colleagues from all over the world. This has made it simpler to stay connected and maintain relationships, regardless of distance. While there are many positive outcomes, such as improved communication, increased work flexibility, and stronger personal relationships, there are also negative aspects, including information overload, blurred work-life boundaries, and potential disconnection in face-to-face interactions. As technology continues to evolve, it is essential for individuals to strike a balance between embracing new communication tools and maintaining a healthy, fulfilling lifestyle.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228600" y="228600"/>
            <a:ext cx="11121480" cy="773640"/>
          </a:xfrm>
          <a:prstGeom prst="rect">
            <a:avLst/>
          </a:prstGeom>
          <a:noFill/>
          <a:ln w="0">
            <a:noFill/>
          </a:ln>
        </p:spPr>
        <p:txBody>
          <a:bodyPr lIns="0" rIns="0" tIns="0" bIns="0" anchor="ctr">
            <a:normAutofit fontScale="88000"/>
          </a:bodyPr>
          <a:p>
            <a:pPr>
              <a:lnSpc>
                <a:spcPct val="90000"/>
              </a:lnSpc>
              <a:buNone/>
            </a:pPr>
            <a:r>
              <a:rPr b="0" lang="en-US" sz="3600" spc="-1" strike="noStrike" cap="all">
                <a:solidFill>
                  <a:srgbClr val="ffffff"/>
                </a:solidFill>
                <a:latin typeface="Tw Cen MT"/>
              </a:rPr>
              <a:t>Opportunities and Challenges of Technology</a:t>
            </a:r>
            <a:endParaRPr b="0" lang="en-US" sz="3600" spc="-1" strike="noStrike">
              <a:latin typeface="Arial"/>
            </a:endParaRPr>
          </a:p>
        </p:txBody>
      </p:sp>
      <p:sp>
        <p:nvSpPr>
          <p:cNvPr id="812" name="PlaceHolder 2"/>
          <p:cNvSpPr>
            <a:spLocks noGrp="1"/>
          </p:cNvSpPr>
          <p:nvPr>
            <p:ph/>
          </p:nvPr>
        </p:nvSpPr>
        <p:spPr>
          <a:xfrm>
            <a:off x="228600" y="1005840"/>
            <a:ext cx="5787720" cy="5619960"/>
          </a:xfrm>
          <a:prstGeom prst="rect">
            <a:avLst/>
          </a:prstGeom>
          <a:noFill/>
          <a:ln w="0">
            <a:noFill/>
          </a:ln>
        </p:spPr>
        <p:txBody>
          <a:bodyPr lIns="0" rIns="0" tIns="0" bIns="0" anchor="t">
            <a:normAutofit fontScale="57000"/>
          </a:bodyPr>
          <a:p>
            <a:pPr marL="228600" indent="-228600">
              <a:lnSpc>
                <a:spcPct val="120000"/>
              </a:lnSpc>
              <a:spcBef>
                <a:spcPts val="1001"/>
              </a:spcBef>
              <a:buClr>
                <a:srgbClr val="ffffff"/>
              </a:buClr>
              <a:buSzPct val="125000"/>
              <a:buFont typeface="Arial"/>
              <a:buChar char="•"/>
            </a:pPr>
            <a:r>
              <a:rPr b="1" lang="en-US" sz="2400" spc="-1" strike="noStrike" u="sng">
                <a:solidFill>
                  <a:srgbClr val="ffffff"/>
                </a:solidFill>
                <a:uFillTx/>
                <a:latin typeface="Tw Cen MT"/>
              </a:rPr>
              <a:t>Opportunities of Technology</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Technology has enabled businesses and individuals to automate many tasks, leading to increased efficiency and productivity. With the help of software and machines, work can be completed faster and with greater accuracy, freeing up time for more creative and strategic pursuits (Them You &amp; Me,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internet has made it possible for people to access vast amounts of information and knowledge at their fingertips. Online resources such as Wikipedia, online libraries, and search engines have made it easier for individuals to learn new skills and expand their knowledge.</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Technology has made communication and collaboration easier and more accessible. The internet and social media have enabled people to connect with others across the globe, share ideas, and work together on projects (Oklahoma SBDC,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increased prevalence of cellphones has had a significant positive impact on how individuals interact with one another. Cellphones have made communication more accessible, efficient, and convenient, leading to stronger social connections and improved collaboration among people.</a:t>
            </a:r>
            <a:endParaRPr b="0" lang="en-US" sz="2400" spc="-1" strike="noStrike">
              <a:latin typeface="Arial"/>
            </a:endParaRPr>
          </a:p>
          <a:p>
            <a:pPr>
              <a:lnSpc>
                <a:spcPct val="120000"/>
              </a:lnSpc>
              <a:spcBef>
                <a:spcPts val="1001"/>
              </a:spcBef>
              <a:buNone/>
            </a:pPr>
            <a:endParaRPr b="0" lang="en-US" sz="2400" spc="-1" strike="noStrike">
              <a:latin typeface="Arial"/>
            </a:endParaRPr>
          </a:p>
          <a:p>
            <a:pPr>
              <a:lnSpc>
                <a:spcPct val="120000"/>
              </a:lnSpc>
              <a:spcBef>
                <a:spcPts val="1001"/>
              </a:spcBef>
              <a:buNone/>
              <a:tabLst>
                <a:tab algn="l" pos="0"/>
              </a:tabLst>
            </a:pPr>
            <a:endParaRPr b="0" lang="en-US" sz="2400" spc="-1" strike="noStrike">
              <a:latin typeface="Arial"/>
            </a:endParaRPr>
          </a:p>
        </p:txBody>
      </p:sp>
      <p:sp>
        <p:nvSpPr>
          <p:cNvPr id="813" name="PlaceHolder 3"/>
          <p:cNvSpPr>
            <a:spLocks noGrp="1"/>
          </p:cNvSpPr>
          <p:nvPr>
            <p:ph/>
          </p:nvPr>
        </p:nvSpPr>
        <p:spPr>
          <a:xfrm>
            <a:off x="6172200" y="1005840"/>
            <a:ext cx="5787720" cy="5619960"/>
          </a:xfrm>
          <a:prstGeom prst="rect">
            <a:avLst/>
          </a:prstGeom>
          <a:noFill/>
          <a:ln w="0">
            <a:noFill/>
          </a:ln>
        </p:spPr>
        <p:txBody>
          <a:bodyPr lIns="0" rIns="0" tIns="0" bIns="0" anchor="t">
            <a:normAutofit fontScale="63000"/>
          </a:bodyPr>
          <a:p>
            <a:pPr marL="228600" indent="-228600">
              <a:lnSpc>
                <a:spcPct val="120000"/>
              </a:lnSpc>
              <a:spcBef>
                <a:spcPts val="1001"/>
              </a:spcBef>
              <a:buClr>
                <a:srgbClr val="ffffff"/>
              </a:buClr>
              <a:buSzPct val="125000"/>
              <a:buFont typeface="Arial"/>
              <a:buChar char="•"/>
            </a:pPr>
            <a:r>
              <a:rPr b="1" lang="en-US" sz="2400" spc="-1" strike="noStrike" u="sng">
                <a:solidFill>
                  <a:srgbClr val="ffffff"/>
                </a:solidFill>
                <a:uFillTx/>
                <a:latin typeface="Tw Cen MT"/>
              </a:rPr>
              <a:t>Challenges of Technology</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automation of many tasks has led to job displacement, particularly in industries where tasks are repetitive or can be easily automated. This has created a skills gap, where workers need to acquire new skills to remain employable (whatfix,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increased use of technology has led to a rise in cybersecurity threats, such as hacking, identity theft, and data breaches. These threats can compromise sensitive information and disrupt critical systems (Neddersen,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Technology raises ethical concerns, such as privacy, data ownership, and the use of technology for malicious purposes. (whatfix, 2023).</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Despite the numerous benefits, cellphones have also had some negative impacts on how individuals interact with one another. And these challenges include; distractions and inattentiveness, social anxieties and isolation, addiction and over use among other.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289440" y="274320"/>
            <a:ext cx="10512000" cy="654840"/>
          </a:xfrm>
          <a:prstGeom prst="rect">
            <a:avLst/>
          </a:prstGeom>
          <a:noFill/>
          <a:ln w="0">
            <a:noFill/>
          </a:ln>
        </p:spPr>
        <p:txBody>
          <a:bodyPr lIns="90000" rIns="90000" tIns="45000" bIns="45000" anchor="ctr">
            <a:normAutofit/>
          </a:bodyPr>
          <a:p>
            <a:pPr>
              <a:lnSpc>
                <a:spcPct val="90000"/>
              </a:lnSpc>
              <a:buNone/>
            </a:pPr>
            <a:r>
              <a:rPr b="0" lang="en-US" sz="3600" spc="-1" strike="noStrike" cap="all">
                <a:solidFill>
                  <a:srgbClr val="ffffff"/>
                </a:solidFill>
                <a:latin typeface="Tw Cen MT"/>
              </a:rPr>
              <a:t>Conclusion</a:t>
            </a:r>
            <a:endParaRPr b="0" lang="en-US" sz="3600" spc="-1" strike="noStrike">
              <a:latin typeface="Arial"/>
            </a:endParaRPr>
          </a:p>
        </p:txBody>
      </p:sp>
      <p:sp>
        <p:nvSpPr>
          <p:cNvPr id="815" name="PlaceHolder 2"/>
          <p:cNvSpPr>
            <a:spLocks noGrp="1"/>
          </p:cNvSpPr>
          <p:nvPr>
            <p:ph/>
          </p:nvPr>
        </p:nvSpPr>
        <p:spPr>
          <a:xfrm>
            <a:off x="289440" y="932760"/>
            <a:ext cx="11296800" cy="5647320"/>
          </a:xfrm>
          <a:prstGeom prst="rect">
            <a:avLst/>
          </a:prstGeom>
          <a:noFill/>
          <a:ln w="0">
            <a:noFill/>
          </a:ln>
        </p:spPr>
        <p:txBody>
          <a:bodyPr lIns="90000" rIns="90000" tIns="45000" bIns="45000" anchor="t">
            <a:normAutofit fontScale="88000"/>
          </a:bodyPr>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impact of changing technology on daily operations in the work environment is a topic of significant interest and importance in today’s rapidly evolving digital landscape.</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As technology continues to advance at an unprecedented pace, it has fundamentally transformed the way businesses operate and employees carry out their daily tasks. This transformation has brought about both opportunities and challenges, shaping the work environment in profound ways.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The impact of changing technology on daily operations in the work environment is multifaceted and far-reaching. From automation and remote collaboration to data management and cybersecurity challenges, technology has reshaped the way businesses function and employees engage with their work.</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Embracing these changes while addressing associated challenges is crucial for organizations seeking to thrive in an increasingly digital world.</a:t>
            </a:r>
            <a:endParaRPr b="0" lang="en-US" sz="2400" spc="-1" strike="noStrike">
              <a:latin typeface="Arial"/>
            </a:endParaRPr>
          </a:p>
          <a:p>
            <a:pPr>
              <a:lnSpc>
                <a:spcPct val="120000"/>
              </a:lnSpc>
              <a:spcBef>
                <a:spcPts val="1001"/>
              </a:spcBef>
              <a:buNone/>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838080" y="365040"/>
            <a:ext cx="10512000" cy="820080"/>
          </a:xfrm>
          <a:prstGeom prst="rect">
            <a:avLst/>
          </a:prstGeom>
          <a:noFill/>
          <a:ln w="0">
            <a:noFill/>
          </a:ln>
        </p:spPr>
        <p:txBody>
          <a:bodyPr lIns="90000" rIns="90000" tIns="45000" bIns="45000" anchor="ctr">
            <a:noAutofit/>
          </a:bodyPr>
          <a:p>
            <a:pPr>
              <a:lnSpc>
                <a:spcPct val="90000"/>
              </a:lnSpc>
              <a:buNone/>
            </a:pPr>
            <a:r>
              <a:rPr b="0" lang="en-US" sz="3600" spc="-1" strike="noStrike" cap="all">
                <a:solidFill>
                  <a:srgbClr val="ffffff"/>
                </a:solidFill>
                <a:latin typeface="Tw Cen MT"/>
              </a:rPr>
              <a:t>Reference</a:t>
            </a:r>
            <a:endParaRPr b="0" lang="en-US" sz="3600" spc="-1" strike="noStrike">
              <a:latin typeface="Arial"/>
            </a:endParaRPr>
          </a:p>
        </p:txBody>
      </p:sp>
      <p:sp>
        <p:nvSpPr>
          <p:cNvPr id="817" name="PlaceHolder 2"/>
          <p:cNvSpPr>
            <a:spLocks noGrp="1"/>
          </p:cNvSpPr>
          <p:nvPr>
            <p:ph/>
          </p:nvPr>
        </p:nvSpPr>
        <p:spPr>
          <a:xfrm>
            <a:off x="281520" y="983160"/>
            <a:ext cx="11305080" cy="5371920"/>
          </a:xfrm>
          <a:prstGeom prst="rect">
            <a:avLst/>
          </a:prstGeom>
          <a:noFill/>
          <a:ln w="0">
            <a:noFill/>
          </a:ln>
        </p:spPr>
        <p:txBody>
          <a:bodyPr lIns="90000" rIns="90000" tIns="45000" bIns="45000" anchor="t">
            <a:normAutofit fontScale="60000"/>
          </a:bodyPr>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AMAZON DATABASE. (2023, 12 18). Retrieved from https://aws.amazon.com/search/?searchQuery=technology</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Americn University. (2023, 12 13). Retrieved from https://programs.online.american.edu/msc/masters-strategic-communication/resources/5-ways-technology-has-changed-the-communication-field</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CINCINNATI. (2023, 12 13). Retrieved from https://guides.libraries.uc.edu/c.php?g=222396&amp;p=1471962</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HR future. (2023, 12 13). Retrieved from https://www.hrfuture.net/future-of-work/trending/how-to-foster-collaboration-when-your-employees-work-from-home/</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Neddersen, J. (2023, 12 13). Retrieved from https://www.herzing.edu/blog/impact-technology-business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Oklahoma SBDC. (2023, 12 13). Retrieved from https://www.oksbdc.org/why-is-technology-important-in-business/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Schess, N. B. (2023, 12 13). Retrieved from https://scholarlycommons.law.hofstra.edu/cgi/viewcontent.cgi?article=1550&amp;context=hlelj</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Study Smarter. (2023, 12 13). Retrieved from https://www.studysmarter.co.uk/explanations/business-studies/influences-on-business/information-and-communication-technology-in-business/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 S. (2018, 09 06). Retrieved from https://www.ijmh.org/wp-content/uploads/papers/v3i6/F0209093618.pdf</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Them You &amp; Me. (2023, 12 13). Retrieved from https://themyouandme.com/blog/top-5-reasons-why-technology-is-important-in-business</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n-US" sz="2400" spc="-1" strike="noStrike">
                <a:solidFill>
                  <a:srgbClr val="ffffff"/>
                </a:solidFill>
                <a:latin typeface="Tw Cen MT"/>
              </a:rPr>
              <a:t>whatfix. (2023, 12 04). Retrieved from https://whatfix.com/blog/digital-transformation-challenges/</a:t>
            </a:r>
            <a:endParaRPr b="0" lang="en-US" sz="2400" spc="-1" strike="noStrike">
              <a:latin typeface="Arial"/>
            </a:endParaRPr>
          </a:p>
          <a:p>
            <a:pPr>
              <a:lnSpc>
                <a:spcPct val="120000"/>
              </a:lnSpc>
              <a:spcBef>
                <a:spcPts val="1001"/>
              </a:spcBef>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402840"/>
            <a:ext cx="4797720" cy="5309280"/>
          </a:xfrm>
          <a:prstGeom prst="rect">
            <a:avLst/>
          </a:prstGeom>
          <a:noFill/>
          <a:ln w="0">
            <a:noFill/>
          </a:ln>
        </p:spPr>
        <p:txBody>
          <a:bodyPr lIns="0" rIns="0" tIns="0" bIns="0" anchor="ctr">
            <a:noAutofit/>
          </a:bodyPr>
          <a:p>
            <a:pPr algn="ctr">
              <a:lnSpc>
                <a:spcPct val="100000"/>
              </a:lnSpc>
              <a:buNone/>
            </a:pPr>
            <a:r>
              <a:rPr b="1" lang="en-US" sz="4400" spc="-1" strike="noStrike">
                <a:latin typeface="Arial"/>
              </a:rPr>
              <a:t>SECTION B: TECHNOLOGY TIMELINE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69560" cy="1141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Impact of Social Media on Personal and professional Communication.</a:t>
            </a:r>
            <a:endParaRPr b="0" lang="en-US" sz="4400" spc="-1" strike="noStrike">
              <a:latin typeface="Arial"/>
            </a:endParaRPr>
          </a:p>
        </p:txBody>
      </p:sp>
      <p:sp>
        <p:nvSpPr>
          <p:cNvPr id="820" name="PlaceHolder 2"/>
          <p:cNvSpPr>
            <a:spLocks noGrp="1"/>
          </p:cNvSpPr>
          <p:nvPr>
            <p:ph/>
          </p:nvPr>
        </p:nvSpPr>
        <p:spPr>
          <a:xfrm>
            <a:off x="609480" y="1604520"/>
            <a:ext cx="10969560" cy="3974400"/>
          </a:xfrm>
          <a:prstGeom prst="rect">
            <a:avLst/>
          </a:prstGeom>
          <a:noFill/>
          <a:ln w="0">
            <a:noFill/>
          </a:ln>
        </p:spPr>
        <p:txBody>
          <a:bodyPr lIns="0" rIns="0" tIns="0" bIns="0" anchor="t">
            <a:normAutofit fontScale="8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use of social media has significantly impacted the delivery of personal and professional messages.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Social media platforms have revolutionized communication by providing instant and widespread access to information.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Individuals and organizations can now easily disseminate messages to a large audience in real-time, transcending geographical boundaries. The immediacy and reach of social media have transformed the way people connect, share information, and conduct business.</a:t>
            </a:r>
            <a:r>
              <a:rPr b="0" lang="en-US" sz="3200" spc="-1" strike="noStrike" u="sng">
                <a:solidFill>
                  <a:srgbClr val="b8fa56"/>
                </a:solidFill>
                <a:uFillTx/>
                <a:latin typeface="Arial"/>
                <a:hlinkClick r:id="rId1"/>
              </a:rPr>
              <a:t>How to separate the Personal and Professional on Social Media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Circuit</Template>
  <TotalTime>177</TotalTime>
  <Application>LibreOffice/7.3.7.2$Linux_X86_64 LibreOffice_project/30$Build-2</Application>
  <AppVersion>15.0000</AppVersion>
  <Words>1811</Words>
  <Paragraphs>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2023-12-13T12:54:52Z</dcterms:created>
  <dc:creator>User-PC</dc:creator>
  <dc:description/>
  <dc:language>en-US</dc:language>
  <cp:lastModifiedBy/>
  <dcterms:modified xsi:type="dcterms:W3CDTF">2024-02-16T19:22:56Z</dcterms:modified>
  <cp:revision>35</cp:revision>
  <dc:subject/>
  <dc:title>Impact of Changing Technology on Daily Operations in the Work Environment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vt:i4>
  </property>
  <property fmtid="{D5CDD505-2E9C-101B-9397-08002B2CF9AE}" pid="3" name="PresentationFormat">
    <vt:lpwstr>Widescreen</vt:lpwstr>
  </property>
  <property fmtid="{D5CDD505-2E9C-101B-9397-08002B2CF9AE}" pid="4" name="Slides">
    <vt:i4>7</vt:i4>
  </property>
</Properties>
</file>